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759" r:id="rId2"/>
    <p:sldId id="736" r:id="rId3"/>
    <p:sldId id="366" r:id="rId4"/>
    <p:sldId id="621" r:id="rId5"/>
    <p:sldId id="622" r:id="rId6"/>
    <p:sldId id="623" r:id="rId7"/>
    <p:sldId id="624" r:id="rId8"/>
    <p:sldId id="625" r:id="rId9"/>
    <p:sldId id="626" r:id="rId10"/>
    <p:sldId id="627" r:id="rId11"/>
    <p:sldId id="628" r:id="rId12"/>
    <p:sldId id="629" r:id="rId13"/>
    <p:sldId id="633" r:id="rId14"/>
    <p:sldId id="634" r:id="rId15"/>
    <p:sldId id="635" r:id="rId16"/>
    <p:sldId id="638" r:id="rId17"/>
    <p:sldId id="742" r:id="rId18"/>
    <p:sldId id="743" r:id="rId19"/>
    <p:sldId id="760" r:id="rId20"/>
    <p:sldId id="761" r:id="rId21"/>
    <p:sldId id="762" r:id="rId22"/>
    <p:sldId id="763" r:id="rId23"/>
    <p:sldId id="764" r:id="rId24"/>
    <p:sldId id="637" r:id="rId25"/>
    <p:sldId id="641" r:id="rId26"/>
    <p:sldId id="642" r:id="rId27"/>
    <p:sldId id="644" r:id="rId28"/>
    <p:sldId id="658" r:id="rId29"/>
    <p:sldId id="430" r:id="rId30"/>
    <p:sldId id="659" r:id="rId31"/>
    <p:sldId id="660" r:id="rId32"/>
    <p:sldId id="661" r:id="rId33"/>
    <p:sldId id="662" r:id="rId34"/>
    <p:sldId id="765" r:id="rId35"/>
    <p:sldId id="663" r:id="rId36"/>
    <p:sldId id="753" r:id="rId37"/>
    <p:sldId id="754" r:id="rId38"/>
    <p:sldId id="755" r:id="rId39"/>
    <p:sldId id="756" r:id="rId40"/>
    <p:sldId id="757" r:id="rId41"/>
    <p:sldId id="758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766" r:id="rId50"/>
    <p:sldId id="750" r:id="rId51"/>
    <p:sldId id="751" r:id="rId52"/>
    <p:sldId id="672" r:id="rId53"/>
    <p:sldId id="752" r:id="rId54"/>
    <p:sldId id="674" r:id="rId55"/>
    <p:sldId id="675" r:id="rId56"/>
    <p:sldId id="676" r:id="rId57"/>
    <p:sldId id="677" r:id="rId58"/>
    <p:sldId id="767" r:id="rId59"/>
    <p:sldId id="768" r:id="rId60"/>
    <p:sldId id="769" r:id="rId61"/>
    <p:sldId id="770" r:id="rId62"/>
    <p:sldId id="771" r:id="rId63"/>
    <p:sldId id="772" r:id="rId64"/>
    <p:sldId id="773" r:id="rId65"/>
    <p:sldId id="786" r:id="rId66"/>
    <p:sldId id="774" r:id="rId67"/>
    <p:sldId id="775" r:id="rId68"/>
    <p:sldId id="787" r:id="rId69"/>
    <p:sldId id="777" r:id="rId70"/>
    <p:sldId id="778" r:id="rId71"/>
    <p:sldId id="779" r:id="rId72"/>
    <p:sldId id="780" r:id="rId73"/>
    <p:sldId id="781" r:id="rId74"/>
    <p:sldId id="782" r:id="rId75"/>
    <p:sldId id="783" r:id="rId76"/>
    <p:sldId id="784" r:id="rId77"/>
    <p:sldId id="785" r:id="rId78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7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66FF"/>
    <a:srgbClr val="E7260F"/>
    <a:srgbClr val="FF99FF"/>
    <a:srgbClr val="FFCCCC"/>
    <a:srgbClr val="FF99CC"/>
    <a:srgbClr val="FFFFCC"/>
    <a:srgbClr val="FFFF99"/>
    <a:srgbClr val="9DAFFD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3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928" y="76"/>
      </p:cViewPr>
      <p:guideLst>
        <p:guide orient="horz" pos="40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9" d="100"/>
          <a:sy n="39" d="100"/>
        </p:scale>
        <p:origin x="-1402" y="-102"/>
      </p:cViewPr>
      <p:guideLst>
        <p:guide orient="horz" pos="2197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9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799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52A5210-1BF0-4D99-8E72-82A3D87DBF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23" y="4720777"/>
            <a:ext cx="4985831" cy="390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843" rIns="92071" bIns="46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017415" y="9454401"/>
            <a:ext cx="764474" cy="25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25" tIns="45227" rIns="87225" bIns="45227">
            <a:spAutoFit/>
          </a:bodyPr>
          <a:lstStyle>
            <a:lvl1pPr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ko-KR">
                <a:latin typeface="Arial" panose="020B0604020202020204" pitchFamily="34" charset="0"/>
              </a:rPr>
              <a:t>Page </a:t>
            </a:r>
            <a:fld id="{1CC2A2D0-5AF0-44BC-A1DD-FB9D70A9A76C}" type="slidenum">
              <a:rPr lang="en-US" altLang="ko-KR" smtClean="0">
                <a:latin typeface="Arial" panose="020B060402020202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ko-KR">
              <a:latin typeface="Arial" panose="020B0604020202020204" pitchFamily="34" charset="0"/>
            </a:endParaRPr>
          </a:p>
        </p:txBody>
      </p:sp>
      <p:sp>
        <p:nvSpPr>
          <p:cNvPr id="3080" name="Rectangle 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7413" y="865188"/>
            <a:ext cx="5021262" cy="3478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694279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4926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0011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49375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798638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04850" y="765175"/>
            <a:ext cx="8389938" cy="2211388"/>
            <a:chOff x="478" y="1056"/>
            <a:chExt cx="5285" cy="139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83" y="1057"/>
              <a:ext cx="5272" cy="1391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478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0 w 5273"/>
                <a:gd name="T3" fmla="*/ 0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0" y="0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490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5272 w 5273"/>
                <a:gd name="T3" fmla="*/ 1392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5272" y="1392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04850" y="6021388"/>
            <a:ext cx="8383588" cy="153987"/>
            <a:chOff x="480" y="3744"/>
            <a:chExt cx="5281" cy="97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>
              <a:off x="480" y="3744"/>
              <a:ext cx="5280" cy="96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0 w 5281"/>
                <a:gd name="T3" fmla="*/ 0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5280 w 5281"/>
                <a:gd name="T3" fmla="*/ 96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5280" y="96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863600" y="1281113"/>
            <a:ext cx="153988" cy="1752600"/>
            <a:chOff x="578" y="1200"/>
            <a:chExt cx="97" cy="1104"/>
          </a:xfrm>
        </p:grpSpPr>
        <p:sp useBgFill="1">
          <p:nvSpPr>
            <p:cNvPr id="13" name="Rectangle 11"/>
            <p:cNvSpPr>
              <a:spLocks noChangeArrowheads="1"/>
            </p:cNvSpPr>
            <p:nvPr/>
          </p:nvSpPr>
          <p:spPr bwMode="ltGray">
            <a:xfrm>
              <a:off x="578" y="1201"/>
              <a:ext cx="96" cy="110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96 w 97"/>
                <a:gd name="T3" fmla="*/ 1103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96" y="1103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0 w 97"/>
                <a:gd name="T3" fmla="*/ 0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0" y="0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88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1905000"/>
            <a:ext cx="7772400" cy="838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유형 편집</a:t>
            </a:r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76400" y="3429000"/>
            <a:ext cx="6629400" cy="2743200"/>
          </a:xfrm>
        </p:spPr>
        <p:txBody>
          <a:bodyPr anchor="ctr"/>
          <a:lstStyle>
            <a:lvl1pPr marL="0" indent="0">
              <a:lnSpc>
                <a:spcPct val="80000"/>
              </a:lnSpc>
              <a:buFont typeface="Monotype Sorts" pitchFamily="2" charset="2"/>
              <a:buNone/>
              <a:defRPr b="0"/>
            </a:lvl1pPr>
          </a:lstStyle>
          <a:p>
            <a:endParaRPr lang="ko-KR" altLang="ko-KR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dt" sz="quarter" idx="10"/>
          </p:nvPr>
        </p:nvSpPr>
        <p:spPr>
          <a:xfrm>
            <a:off x="762000" y="6324600"/>
            <a:ext cx="19050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6324600"/>
            <a:ext cx="28956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0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8496300" cy="5696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68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008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205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latinLnBrk="0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0328C5CF-5986-4B52-AC62-458825EDA3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00113"/>
            <a:ext cx="85344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Body Text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 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304800" y="6324600"/>
            <a:ext cx="922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704850" y="768350"/>
            <a:ext cx="7772400" cy="0"/>
          </a:xfrm>
          <a:prstGeom prst="line">
            <a:avLst/>
          </a:prstGeom>
          <a:noFill/>
          <a:ln w="47625" cmpd="thickThin">
            <a:solidFill>
              <a:srgbClr val="114F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57163"/>
            <a:ext cx="84963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SLIDE TITLE</a:t>
            </a:r>
          </a:p>
        </p:txBody>
      </p:sp>
      <p:grpSp>
        <p:nvGrpSpPr>
          <p:cNvPr id="1033" name="Group 11"/>
          <p:cNvGrpSpPr>
            <a:grpSpLocks/>
          </p:cNvGrpSpPr>
          <p:nvPr/>
        </p:nvGrpSpPr>
        <p:grpSpPr bwMode="auto">
          <a:xfrm>
            <a:off x="669925" y="6376988"/>
            <a:ext cx="946150" cy="366712"/>
            <a:chOff x="422" y="4017"/>
            <a:chExt cx="596" cy="231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422" y="4017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800" b="1">
                <a:latin typeface="Arial" panose="020B0604020202020204" pitchFamily="34" charset="0"/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902" y="4031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600" b="1">
                <a:latin typeface="돋움" panose="020B0600000101010101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3" r:id="rId2"/>
  </p:sldLayoutIdLst>
  <p:hf hdr="0" ftr="0" dt="0"/>
  <p:txStyles>
    <p:titleStyle>
      <a:lvl1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+mj-lt"/>
          <a:ea typeface="+mj-ea"/>
          <a:cs typeface="+mj-cs"/>
        </a:defRPr>
      </a:lvl1pPr>
      <a:lvl2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2pPr>
      <a:lvl3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3pPr>
      <a:lvl4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4pPr>
      <a:lvl5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5pPr>
      <a:lvl6pPr marL="4572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6pPr>
      <a:lvl7pPr marL="9144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7pPr>
      <a:lvl8pPr marL="13716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8pPr>
      <a:lvl9pPr marL="18288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9pPr>
    </p:titleStyle>
    <p:bodyStyle>
      <a:lvl1pPr marL="2857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tx2"/>
        </a:buClr>
        <a:buSzPct val="75000"/>
        <a:buFont typeface="Monotype Sorts" pitchFamily="2" charset="2"/>
        <a:buChar char="q"/>
        <a:defRPr kumimoji="1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accent1"/>
        </a:buClr>
        <a:buSzPct val="100000"/>
        <a:buFont typeface="바탕체" pitchFamily="17" charset="-127"/>
        <a:buChar char="-"/>
        <a:defRPr kumimoji="1" sz="1600">
          <a:solidFill>
            <a:schemeClr val="tx1"/>
          </a:solidFill>
          <a:latin typeface="+mn-lt"/>
          <a:ea typeface="바탕체" pitchFamily="17" charset="-127"/>
        </a:defRPr>
      </a:lvl2pPr>
      <a:lvl3pPr marL="11430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tx2"/>
        </a:buClr>
        <a:buSzPct val="60000"/>
        <a:buFont typeface="Monotype Sorts" pitchFamily="2" charset="2"/>
        <a:buChar char="u"/>
        <a:defRPr kumimoji="1" sz="1400">
          <a:solidFill>
            <a:schemeClr val="tx1"/>
          </a:solidFill>
          <a:latin typeface="+mn-lt"/>
          <a:ea typeface="바탕체" pitchFamily="17" charset="-127"/>
        </a:defRPr>
      </a:lvl3pPr>
      <a:lvl4pPr marL="1543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4pPr>
      <a:lvl5pPr marL="20002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5pPr>
      <a:lvl6pPr marL="24574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6pPr>
      <a:lvl7pPr marL="29146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7pPr>
      <a:lvl8pPr marL="33718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8pPr>
      <a:lvl9pPr marL="3829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17" Type="http://schemas.openxmlformats.org/officeDocument/2006/relationships/image" Target="../media/image33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1.png"/><Relationship Id="rId7" Type="http://schemas.openxmlformats.org/officeDocument/2006/relationships/image" Target="../media/image550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31.png"/><Relationship Id="rId4" Type="http://schemas.openxmlformats.org/officeDocument/2006/relationships/image" Target="../media/image521.png"/><Relationship Id="rId9" Type="http://schemas.openxmlformats.org/officeDocument/2006/relationships/image" Target="../media/image571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1.png"/><Relationship Id="rId3" Type="http://schemas.openxmlformats.org/officeDocument/2006/relationships/image" Target="../media/image401.png"/><Relationship Id="rId21" Type="http://schemas.openxmlformats.org/officeDocument/2006/relationships/image" Target="../media/image740.png"/><Relationship Id="rId7" Type="http://schemas.openxmlformats.org/officeDocument/2006/relationships/image" Target="../media/image600.png"/><Relationship Id="rId2" Type="http://schemas.openxmlformats.org/officeDocument/2006/relationships/image" Target="../media/image390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9" Type="http://schemas.openxmlformats.org/officeDocument/2006/relationships/image" Target="../media/image720.png"/><Relationship Id="rId4" Type="http://schemas.openxmlformats.org/officeDocument/2006/relationships/image" Target="../media/image491.png"/><Relationship Id="rId22" Type="http://schemas.openxmlformats.org/officeDocument/2006/relationships/image" Target="../media/image6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18" Type="http://schemas.openxmlformats.org/officeDocument/2006/relationships/image" Target="../media/image79.png"/><Relationship Id="rId3" Type="http://schemas.openxmlformats.org/officeDocument/2006/relationships/image" Target="../media/image481.png"/><Relationship Id="rId21" Type="http://schemas.openxmlformats.org/officeDocument/2006/relationships/image" Target="../media/image82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17" Type="http://schemas.openxmlformats.org/officeDocument/2006/relationships/image" Target="../media/image78.png"/><Relationship Id="rId25" Type="http://schemas.openxmlformats.org/officeDocument/2006/relationships/image" Target="../media/image85.png"/><Relationship Id="rId2" Type="http://schemas.openxmlformats.org/officeDocument/2006/relationships/image" Target="../media/image461.png"/><Relationship Id="rId16" Type="http://schemas.openxmlformats.org/officeDocument/2006/relationships/image" Target="../media/image76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24" Type="http://schemas.openxmlformats.org/officeDocument/2006/relationships/image" Target="../media/image770.png"/><Relationship Id="rId5" Type="http://schemas.openxmlformats.org/officeDocument/2006/relationships/image" Target="../media/image400.png"/><Relationship Id="rId15" Type="http://schemas.openxmlformats.org/officeDocument/2006/relationships/image" Target="../media/image680.png"/><Relationship Id="rId23" Type="http://schemas.openxmlformats.org/officeDocument/2006/relationships/image" Target="../media/image84.png"/><Relationship Id="rId10" Type="http://schemas.openxmlformats.org/officeDocument/2006/relationships/image" Target="../media/image670.png"/><Relationship Id="rId19" Type="http://schemas.openxmlformats.org/officeDocument/2006/relationships/image" Target="../media/image80.png"/><Relationship Id="rId4" Type="http://schemas.openxmlformats.org/officeDocument/2006/relationships/image" Target="../media/image620.png"/><Relationship Id="rId9" Type="http://schemas.openxmlformats.org/officeDocument/2006/relationships/image" Target="../media/image660.png"/><Relationship Id="rId14" Type="http://schemas.openxmlformats.org/officeDocument/2006/relationships/image" Target="../media/image750.png"/><Relationship Id="rId22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image" Target="../media/image940.png"/><Relationship Id="rId26" Type="http://schemas.openxmlformats.org/officeDocument/2006/relationships/image" Target="../media/image1020.png"/><Relationship Id="rId3" Type="http://schemas.openxmlformats.org/officeDocument/2006/relationships/image" Target="../media/image190.png"/><Relationship Id="rId21" Type="http://schemas.openxmlformats.org/officeDocument/2006/relationships/image" Target="../media/image970.png"/><Relationship Id="rId12" Type="http://schemas.openxmlformats.org/officeDocument/2006/relationships/image" Target="../media/image280.png"/><Relationship Id="rId17" Type="http://schemas.openxmlformats.org/officeDocument/2006/relationships/image" Target="../media/image930.png"/><Relationship Id="rId25" Type="http://schemas.openxmlformats.org/officeDocument/2006/relationships/image" Target="../media/image1010.png"/><Relationship Id="rId2" Type="http://schemas.openxmlformats.org/officeDocument/2006/relationships/image" Target="../media/image180.png"/><Relationship Id="rId16" Type="http://schemas.openxmlformats.org/officeDocument/2006/relationships/image" Target="../media/image920.png"/><Relationship Id="rId20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0.png"/><Relationship Id="rId24" Type="http://schemas.openxmlformats.org/officeDocument/2006/relationships/image" Target="../media/image1000.png"/><Relationship Id="rId5" Type="http://schemas.openxmlformats.org/officeDocument/2006/relationships/image" Target="../media/image210.png"/><Relationship Id="rId15" Type="http://schemas.openxmlformats.org/officeDocument/2006/relationships/image" Target="../media/image910.png"/><Relationship Id="rId23" Type="http://schemas.openxmlformats.org/officeDocument/2006/relationships/image" Target="../media/image990.png"/><Relationship Id="rId28" Type="http://schemas.openxmlformats.org/officeDocument/2006/relationships/image" Target="../media/image104.png"/><Relationship Id="rId10" Type="http://schemas.openxmlformats.org/officeDocument/2006/relationships/image" Target="../media/image260.png"/><Relationship Id="rId19" Type="http://schemas.openxmlformats.org/officeDocument/2006/relationships/image" Target="../media/image950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Relationship Id="rId14" Type="http://schemas.openxmlformats.org/officeDocument/2006/relationships/image" Target="../media/image900.png"/><Relationship Id="rId22" Type="http://schemas.openxmlformats.org/officeDocument/2006/relationships/image" Target="../media/image980.png"/><Relationship Id="rId27" Type="http://schemas.openxmlformats.org/officeDocument/2006/relationships/image" Target="../media/image10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100.png"/><Relationship Id="rId12" Type="http://schemas.openxmlformats.org/officeDocument/2006/relationships/image" Target="../media/image40.pn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91.png"/><Relationship Id="rId5" Type="http://schemas.openxmlformats.org/officeDocument/2006/relationships/image" Target="../media/image44.png"/><Relationship Id="rId15" Type="http://schemas.openxmlformats.org/officeDocument/2006/relationships/image" Target="../media/image43.png"/><Relationship Id="rId10" Type="http://schemas.openxmlformats.org/officeDocument/2006/relationships/image" Target="../media/image440.png"/><Relationship Id="rId4" Type="http://schemas.openxmlformats.org/officeDocument/2006/relationships/image" Target="../media/image38.png"/><Relationship Id="rId9" Type="http://schemas.openxmlformats.org/officeDocument/2006/relationships/image" Target="../media/image430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211.png"/><Relationship Id="rId7" Type="http://schemas.openxmlformats.org/officeDocument/2006/relationships/image" Target="../media/image50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82.png"/><Relationship Id="rId10" Type="http://schemas.openxmlformats.org/officeDocument/2006/relationships/image" Target="../media/image532.png"/><Relationship Id="rId4" Type="http://schemas.openxmlformats.org/officeDocument/2006/relationships/image" Target="../media/image462.png"/><Relationship Id="rId9" Type="http://schemas.openxmlformats.org/officeDocument/2006/relationships/image" Target="../media/image5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1.png"/><Relationship Id="rId4" Type="http://schemas.openxmlformats.org/officeDocument/2006/relationships/image" Target="../media/image8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2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830.png"/><Relationship Id="rId4" Type="http://schemas.openxmlformats.org/officeDocument/2006/relationships/image" Target="../media/image18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50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103.png"/><Relationship Id="rId4" Type="http://schemas.openxmlformats.org/officeDocument/2006/relationships/image" Target="../media/image9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9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7" Type="http://schemas.openxmlformats.org/officeDocument/2006/relationships/image" Target="../media/image8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7" Type="http://schemas.openxmlformats.org/officeDocument/2006/relationships/image" Target="../media/image88.png"/><Relationship Id="rId2" Type="http://schemas.openxmlformats.org/officeDocument/2006/relationships/image" Target="../media/image5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800.png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1870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at.ks.ac.kr/RES4/res.php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localhost/khg/grouped_bar_energy_csv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hyperlink" Target="http://docs.xlwings.org/en/stable/migrate_to_0.11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pywin32/files/pywin32/Build%20221/pywin32-221.win-amd64-py3.6.exe/download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0982" y="1009630"/>
            <a:ext cx="7772400" cy="1818728"/>
          </a:xfr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</a:pPr>
            <a:r>
              <a:rPr lang="ko-KR" altLang="en-US" b="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협동과제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경성대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)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:</a:t>
            </a:r>
            <a:b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한국형 상향식 </a:t>
            </a:r>
            <a: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S/W</a:t>
            </a:r>
            <a:r>
              <a:rPr lang="ko-KR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시스템 개발</a:t>
            </a:r>
            <a:br>
              <a:rPr lang="en-US" altLang="ko-KR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- </a:t>
            </a:r>
            <a:r>
              <a:rPr lang="en-US" altLang="ko-KR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BufEEE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Manual v0.5</a:t>
            </a:r>
            <a:b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 (</a:t>
            </a:r>
            <a:r>
              <a:rPr lang="en-US" altLang="ko-KR" sz="2000" dirty="0">
                <a:solidFill>
                  <a:srgbClr val="0070C0"/>
                </a:solidFill>
                <a:ea typeface="바탕체" panose="02030609000101010101" pitchFamily="17" charset="-127"/>
              </a:rPr>
              <a:t>Bottom-up model for Energy, Emission and Evaluation</a:t>
            </a: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)</a:t>
            </a:r>
            <a:b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dirty="0">
                <a:solidFill>
                  <a:srgbClr val="0070C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 </a:t>
            </a:r>
            <a:endParaRPr lang="ko-KR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350" y="111125"/>
            <a:ext cx="4953000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기후변화대응 환경기술개발사업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한국형 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하향식 온실가스 통합 감축 시스템 개발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14235" y="3752711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 kumimoji="1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바탕체" pitchFamily="17" charset="-127"/>
              <a:buChar char="-"/>
              <a:defRPr kumimoji="1" sz="1600">
                <a:solidFill>
                  <a:schemeClr val="tx1"/>
                </a:solidFill>
                <a:latin typeface="+mn-lt"/>
                <a:ea typeface="바탕체" pitchFamily="17" charset="-127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60000"/>
              <a:buFont typeface="Monotype Sorts" pitchFamily="2" charset="2"/>
              <a:buChar char="u"/>
              <a:defRPr kumimoji="1" sz="1400">
                <a:solidFill>
                  <a:schemeClr val="tx1"/>
                </a:solidFill>
                <a:latin typeface="+mn-lt"/>
                <a:ea typeface="바탕체" pitchFamily="17" charset="-127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endParaRPr lang="en-US" altLang="ko-KR" sz="18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r>
              <a:rPr lang="ko-KR" altLang="en-US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경성대학교</a:t>
            </a:r>
            <a:r>
              <a:rPr lang="en-US" altLang="ko-KR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,</a:t>
            </a:r>
            <a:r>
              <a:rPr lang="ko-KR" altLang="en-US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r>
              <a:rPr lang="ko-KR" altLang="en-US" sz="1800" kern="0" dirty="0" err="1">
                <a:latin typeface="Arial" panose="020B0604020202020204" pitchFamily="34" charset="0"/>
                <a:ea typeface="돋움" panose="020B0600000101010101" pitchFamily="50" charset="-127"/>
              </a:rPr>
              <a:t>김후곤</a:t>
            </a:r>
            <a:r>
              <a:rPr lang="en-US" altLang="ko-KR" sz="1800" kern="0" dirty="0">
                <a:latin typeface="Arial" panose="020B0604020202020204" pitchFamily="34" charset="0"/>
                <a:ea typeface="돋움" panose="020B0600000101010101" pitchFamily="50" charset="-127"/>
              </a:rPr>
              <a:t>(hkim@ks.ac.kr)</a:t>
            </a:r>
            <a:endParaRPr lang="ko-KR" altLang="en-US" sz="18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9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116627" y="1261857"/>
              <a:ext cx="7072439" cy="2863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en-US" altLang="ko-KR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ko-KR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altLang="ko-KR" sz="1200" b="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d>
                                  <m:d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nary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d>
                                  <m:d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   </m:t>
                                </m:r>
                                <m:r>
                                  <a:rPr lang="en-US" altLang="ko-KR" sz="11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                         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1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1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4604433"/>
                  </p:ext>
                </p:extLst>
              </p:nvPr>
            </p:nvGraphicFramePr>
            <p:xfrm>
              <a:off x="1116627" y="1261857"/>
              <a:ext cx="7072439" cy="2863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84762" r="-4304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59692" r="-4304" b="-13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1265854" r="-4304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116627" y="737650"/>
            <a:ext cx="8010525" cy="58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 bwMode="auto">
              <a:xfrm>
                <a:off x="1423682" y="4299160"/>
                <a:ext cx="6756259" cy="787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Wingdings" pitchFamily="2" charset="2"/>
                  <a:buChar char="è"/>
                </a:pPr>
                <a:r>
                  <a:rPr lang="en-US" altLang="ko-KR" dirty="0">
                    <a:sym typeface="Wingdings" pitchFamily="2" charset="2"/>
                  </a:rPr>
                  <a:t>a very simple and minimal formulation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sym typeface="Wingdings" pitchFamily="2" charset="2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è"/>
                </a:pPr>
                <a:r>
                  <a:rPr lang="ko-KR" altLang="en-US" dirty="0"/>
                  <a:t>기존 </a:t>
                </a:r>
                <a:r>
                  <a:rPr lang="en-US" altLang="ko-KR" dirty="0"/>
                  <a:t>formulation</a:t>
                </a:r>
                <a:r>
                  <a:rPr lang="ko-KR" altLang="en-US" dirty="0"/>
                  <a:t>은 매우 복잡하며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경우를 다 포함한 것에서 출발함</a:t>
                </a:r>
                <a:r>
                  <a:rPr lang="en-US" altLang="ko-KR" dirty="0"/>
                  <a:t> (Basic LP)</a:t>
                </a:r>
                <a:r>
                  <a:rPr lang="ko-KR" altLang="en-US" dirty="0"/>
                  <a:t>에서 출발하여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복잡한 경우를 수용할 계획임</a:t>
                </a:r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3682" y="4299160"/>
                <a:ext cx="6756259" cy="787400"/>
              </a:xfrm>
              <a:prstGeom prst="rect">
                <a:avLst/>
              </a:prstGeom>
              <a:blipFill rotWithShape="0">
                <a:blip r:embed="rId3"/>
                <a:stretch>
                  <a:fillRect l="-181" t="-1550" b="-77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271744" y="5445808"/>
                <a:ext cx="2031967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44" y="5445808"/>
                <a:ext cx="2031967" cy="634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3473417" y="5634189"/>
                <a:ext cx="5497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total available capacity : new capacity plus historic capacity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17" y="5634189"/>
                <a:ext cx="5497659" cy="369332"/>
              </a:xfrm>
              <a:prstGeom prst="rect">
                <a:avLst/>
              </a:prstGeom>
              <a:blipFill>
                <a:blip r:embed="rId5"/>
                <a:stretch>
                  <a:fillRect l="-11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908074" y="5119313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/>
              <a:t>Let introduce two dummy variables for convenience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271744" y="6039836"/>
                <a:ext cx="883639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44" y="6039836"/>
                <a:ext cx="883639" cy="285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473416" y="5956288"/>
                <a:ext cx="35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 main output per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16" y="5956288"/>
                <a:ext cx="3575659" cy="369332"/>
              </a:xfrm>
              <a:prstGeom prst="rect">
                <a:avLst/>
              </a:prstGeom>
              <a:blipFill>
                <a:blip r:embed="rId7"/>
                <a:stretch>
                  <a:fillRect l="-17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5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266829" y="2921792"/>
              <a:ext cx="7072439" cy="34712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2400713"/>
                  </p:ext>
                </p:extLst>
              </p:nvPr>
            </p:nvGraphicFramePr>
            <p:xfrm>
              <a:off x="1266829" y="2921792"/>
              <a:ext cx="7072439" cy="34712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6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(Basic LP)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952" r="-4430" b="-4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7518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subjec </a:t>
                          </a: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to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31085" r="-4430" b="-39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5761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291" t="-360484" r="-4430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116627" y="737650"/>
            <a:ext cx="8010525" cy="58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04850" y="670437"/>
                <a:ext cx="5772150" cy="693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all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de-DE" altLang="ko-KR" dirty="0"/>
                  <a:t> 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이면</a:t>
                </a:r>
                <a:r>
                  <a:rPr lang="de-DE" altLang="ko-KR" dirty="0"/>
                  <a:t>, </a:t>
                </a:r>
                <a:r>
                  <a:rPr lang="ko-KR" altLang="en-US" dirty="0"/>
                  <a:t>최적해에서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dirty="0"/>
                  <a:t>가 되면 되므로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de-DE" altLang="ko-KR" dirty="0"/>
                  <a:t>capacity constraint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redundant </a:t>
                </a:r>
                <a:r>
                  <a:rPr lang="ko-KR" altLang="en-US" dirty="0"/>
                  <a:t>함</a:t>
                </a:r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670437"/>
                <a:ext cx="5772150" cy="693908"/>
              </a:xfrm>
              <a:prstGeom prst="rect">
                <a:avLst/>
              </a:prstGeom>
              <a:blipFill>
                <a:blip r:embed="rId3"/>
                <a:stretch>
                  <a:fillRect l="-106" b="-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62880" y="1668851"/>
                <a:ext cx="2031967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0" y="1668851"/>
                <a:ext cx="2031967" cy="634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164553" y="1857232"/>
                <a:ext cx="5497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total available capacity : new capacity plus historic capacity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53" y="1857232"/>
                <a:ext cx="54976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599210" y="1342356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ko-KR" dirty="0"/>
              <a:t>Let introduce two dummy variables for convenience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62880" y="2262879"/>
                <a:ext cx="883639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0" y="2262879"/>
                <a:ext cx="883639" cy="2857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164552" y="2179331"/>
                <a:ext cx="357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 main output per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52" y="2179331"/>
                <a:ext cx="357565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17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898854" y="137270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330654" y="169412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114754" y="150768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652148" y="193285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647386" y="341297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334612" y="2605863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411334" y="136000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73774" y="2488597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914045" y="229062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903099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420490" y="11536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110928" y="135683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584003" y="171084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815653" y="413951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647492" y="171695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616132" y="240200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638048" y="317614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56977" y="2304786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765915" y="200963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121888" y="2368152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034215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013260" y="394407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076423" y="209936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652147" y="261389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556079" y="4168092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707364" y="2158902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742628" y="389700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829226" y="228109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540593" y="3303286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997791" y="31139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801494" y="317521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729863" y="294305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760633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58598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774084" y="209255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74681" y="20925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768636" y="395960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768579" y="39565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37169" y="2304214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35708" y="230500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813338" y="32647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13281" y="326134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825117" y="244755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25060" y="24433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825117" y="175913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5116" y="175487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912983" y="165599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540915" y="1984304"/>
            <a:ext cx="0" cy="3689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2336780" y="1749157"/>
            <a:ext cx="84" cy="3073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122691" y="1603500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 example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604573" y="2414293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1,2,⋯,36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2050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blipFill>
                <a:blip r:embed="rId2"/>
                <a:stretch>
                  <a:fillRect l="-87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blipFill>
                <a:blip r:embed="rId3"/>
                <a:stretch>
                  <a:fillRect l="-310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blipFill>
                <a:blip r:embed="rId4"/>
                <a:stretch>
                  <a:fillRect l="-4375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blipFill>
                <a:blip r:embed="rId5"/>
                <a:stretch>
                  <a:fillRect l="-833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/>
              <p:cNvSpPr/>
              <p:nvPr/>
            </p:nvSpPr>
            <p:spPr>
              <a:xfrm>
                <a:off x="5826822" y="1783516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직사각형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822" y="1783516"/>
                <a:ext cx="904928" cy="282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/>
              <p:cNvSpPr/>
              <p:nvPr/>
            </p:nvSpPr>
            <p:spPr>
              <a:xfrm>
                <a:off x="5780172" y="2707196"/>
                <a:ext cx="904928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직사각형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172" y="2707196"/>
                <a:ext cx="904928" cy="279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/>
              <p:cNvSpPr/>
              <p:nvPr/>
            </p:nvSpPr>
            <p:spPr>
              <a:xfrm>
                <a:off x="5800486" y="3696870"/>
                <a:ext cx="904927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직사각형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86" y="3696870"/>
                <a:ext cx="904927" cy="277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blipFill>
                <a:blip r:embed="rId9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blipFill>
                <a:blip r:embed="rId10"/>
                <a:stretch>
                  <a:fillRect l="-2283" r="-319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blipFill>
                <a:blip r:embed="rId11"/>
                <a:stretch>
                  <a:fillRect l="-2825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blipFill>
                <a:blip r:embed="rId12"/>
                <a:stretch>
                  <a:fillRect l="-2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012007" y="422136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7" y="4221360"/>
                <a:ext cx="1205330" cy="184666"/>
              </a:xfrm>
              <a:prstGeom prst="rect">
                <a:avLst/>
              </a:prstGeom>
              <a:blipFill>
                <a:blip r:embed="rId13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661822" y="4429445"/>
                <a:ext cx="510447" cy="18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822" y="4429445"/>
                <a:ext cx="510447" cy="185564"/>
              </a:xfrm>
              <a:prstGeom prst="rect">
                <a:avLst/>
              </a:prstGeom>
              <a:blipFill>
                <a:blip r:embed="rId14"/>
                <a:stretch>
                  <a:fillRect l="-7229" r="-481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1198205" y="4886863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5" y="4886863"/>
                <a:ext cx="1258421" cy="184666"/>
              </a:xfrm>
              <a:prstGeom prst="rect">
                <a:avLst/>
              </a:prstGeom>
              <a:blipFill>
                <a:blip r:embed="rId15"/>
                <a:stretch>
                  <a:fillRect l="-48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689823" y="5164246"/>
                <a:ext cx="739818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i="1">
                    <a:solidFill>
                      <a:srgbClr val="0000FF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23" y="5164246"/>
                <a:ext cx="739818" cy="346890"/>
              </a:xfrm>
              <a:prstGeom prst="rect">
                <a:avLst/>
              </a:prstGeom>
              <a:blipFill>
                <a:blip r:embed="rId16"/>
                <a:stretch>
                  <a:fillRect l="-1639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2026436" y="5673792"/>
                <a:ext cx="13295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436" y="5673792"/>
                <a:ext cx="1329531" cy="184666"/>
              </a:xfrm>
              <a:prstGeom prst="rect">
                <a:avLst/>
              </a:prstGeom>
              <a:blipFill>
                <a:blip r:embed="rId17"/>
                <a:stretch>
                  <a:fillRect l="-22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2045690" y="5918502"/>
                <a:ext cx="965392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690" y="5918502"/>
                <a:ext cx="965392" cy="187103"/>
              </a:xfrm>
              <a:prstGeom prst="rect">
                <a:avLst/>
              </a:prstGeom>
              <a:blipFill>
                <a:blip r:embed="rId18"/>
                <a:stretch>
                  <a:fillRect l="-1899" r="-633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technology with vintage</a:t>
            </a:r>
            <a:endParaRPr lang="ko-KR" altLang="en-US" dirty="0"/>
          </a:p>
        </p:txBody>
      </p:sp>
      <p:sp>
        <p:nvSpPr>
          <p:cNvPr id="33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37791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vintage : </a:t>
            </a:r>
            <a:r>
              <a:rPr lang="en-US" altLang="ko-KR" sz="1400" dirty="0"/>
              <a:t>the units’ respective dates of entry</a:t>
            </a:r>
            <a:endParaRPr lang="en-US" altLang="ko-KR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970" y="1597031"/>
              <a:ext cx="7396162" cy="1722617"/>
            </p:xfrm>
            <a:graphic>
              <a:graphicData uri="http://schemas.openxmlformats.org/drawingml/2006/table">
                <a:tbl>
                  <a:tblPr/>
                  <a:tblGrid>
                    <a:gridCol w="100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5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</a:tblGrid>
                  <a:tr h="29032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생산년도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2018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2019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5305947"/>
                      </a:ext>
                    </a:extLst>
                  </a:tr>
                  <a:tr h="286341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6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표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782663"/>
                  </p:ext>
                </p:extLst>
              </p:nvPr>
            </p:nvGraphicFramePr>
            <p:xfrm>
              <a:off x="1063970" y="1597031"/>
              <a:ext cx="7396162" cy="1722617"/>
            </p:xfrm>
            <a:graphic>
              <a:graphicData uri="http://schemas.openxmlformats.org/drawingml/2006/table">
                <a:tbl>
                  <a:tblPr/>
                  <a:tblGrid>
                    <a:gridCol w="10051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52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3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4"/>
                        </a:ext>
                      </a:extLst>
                    </a:gridCol>
                    <a:gridCol w="426121">
                      <a:extLst>
                        <a:ext uri="{9D8B030D-6E8A-4147-A177-3AD203B41FA5}">
                          <a16:colId xmlns:a16="http://schemas.microsoft.com/office/drawing/2014/main" val="20015"/>
                        </a:ext>
                      </a:extLst>
                    </a:gridCol>
                  </a:tblGrid>
                  <a:tr h="290327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생산년도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2018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2019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2024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2025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2011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15</a:t>
                          </a:r>
                          <a:endParaRPr 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2012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16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2013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  <a:ea typeface="맑은 고딕" panose="020B0503020000020004" pitchFamily="50" charset="-127"/>
                            </a:rPr>
                            <a:t>17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800" kern="0" spc="0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　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6" t="-404255" r="-636364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5714" t="-404255" r="-501429" b="-1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5305947"/>
                      </a:ext>
                    </a:extLst>
                  </a:tr>
                  <a:tr h="28645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800" kern="0" spc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800" kern="0" spc="0" dirty="0" smtClean="0">
                              <a:solidFill>
                                <a:srgbClr val="000000"/>
                              </a:solidFill>
                              <a:effectLst/>
                              <a:latin typeface="한컴바탕"/>
                            </a:rPr>
                            <a:t>20</a:t>
                          </a:r>
                          <a:endParaRPr lang="ko-KR" altLang="en-US" sz="800" kern="0" spc="0" dirty="0">
                            <a:solidFill>
                              <a:srgbClr val="000000"/>
                            </a:solidFill>
                            <a:effectLst/>
                            <a:latin typeface="한컴바탕"/>
                          </a:endParaRPr>
                        </a:p>
                      </a:txBody>
                      <a:tcPr marL="91449" marR="91449" marT="45693" marB="45693" anchor="ctr">
                        <a:lnL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112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50461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933795" y="1281118"/>
            <a:ext cx="58336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 </a:t>
            </a:r>
            <a:r>
              <a:rPr lang="ko-KR" altLang="en-US" dirty="0"/>
              <a:t>다음과 같이 수명이 </a:t>
            </a:r>
            <a:r>
              <a:rPr lang="en-US" altLang="ko-KR" dirty="0"/>
              <a:t>10</a:t>
            </a:r>
            <a:r>
              <a:rPr lang="ko-KR" altLang="en-US" dirty="0"/>
              <a:t>년이고</a:t>
            </a:r>
            <a:r>
              <a:rPr lang="en-US" altLang="ko-KR" dirty="0"/>
              <a:t>, </a:t>
            </a:r>
            <a:r>
              <a:rPr lang="ko-KR" altLang="en-US" dirty="0" err="1"/>
              <a:t>생산년도</a:t>
            </a:r>
            <a:r>
              <a:rPr lang="en-US" altLang="ko-KR" dirty="0"/>
              <a:t>(vintage)</a:t>
            </a:r>
            <a:r>
              <a:rPr lang="ko-KR" altLang="en-US" dirty="0"/>
              <a:t>에 따라 연비가 향상되는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063970" y="3431866"/>
                <a:ext cx="1275414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</a:rPr>
                  <a:t>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≤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3431866"/>
                <a:ext cx="1275414" cy="285784"/>
              </a:xfrm>
              <a:prstGeom prst="rect">
                <a:avLst/>
              </a:prstGeom>
              <a:blipFill>
                <a:blip r:embed="rId3"/>
                <a:stretch>
                  <a:fillRect l="-478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2339384" y="3336038"/>
                <a:ext cx="789640" cy="515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384" y="3336038"/>
                <a:ext cx="789640" cy="515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1063970" y="3785232"/>
                <a:ext cx="2541658" cy="323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000000"/>
                    </a:solidFill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3785232"/>
                <a:ext cx="2541658" cy="323422"/>
              </a:xfrm>
              <a:prstGeom prst="rect">
                <a:avLst/>
              </a:prstGeom>
              <a:blipFill>
                <a:blip r:embed="rId5"/>
                <a:stretch>
                  <a:fillRect l="-240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04850" y="5076279"/>
                <a:ext cx="8534400" cy="1170600"/>
              </a:xfrm>
            </p:spPr>
            <p:txBody>
              <a:bodyPr/>
              <a:lstStyle/>
              <a:p>
                <a:r>
                  <a:rPr lang="en-US" altLang="ko-KR" sz="1600" dirty="0"/>
                  <a:t>Worst case analysis : </a:t>
                </a:r>
                <a:r>
                  <a:rPr lang="ko-KR" altLang="en-US" sz="1400" dirty="0"/>
                  <a:t>차량 수명이 </a:t>
                </a:r>
                <a:r>
                  <a:rPr lang="en-US" altLang="ko-KR" sz="1400" dirty="0"/>
                  <a:t>10</a:t>
                </a:r>
                <a:r>
                  <a:rPr lang="ko-KR" altLang="en-US" sz="1400" dirty="0"/>
                  <a:t>년이고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매년 생산량이 </a:t>
                </a:r>
                <a:r>
                  <a:rPr lang="en-US" altLang="ko-KR" sz="1400" dirty="0"/>
                  <a:t>D/10</a:t>
                </a:r>
                <a:r>
                  <a:rPr lang="ko-KR" altLang="en-US" sz="1400" dirty="0"/>
                  <a:t>로 동일한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경우</a:t>
                </a:r>
                <a:endParaRPr lang="en-US" altLang="ko-KR" sz="1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𝑣𝑖𝑛𝑡𝑎𝑔𝑒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반영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에너지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사용량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𝑣𝑖𝑛𝑡𝑎𝑔𝑒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반영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없는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에너지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사용량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15.5</m:t>
                              </m:r>
                            </m:den>
                          </m:f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/10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=1.1342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4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850" y="5076279"/>
                <a:ext cx="8534400" cy="117060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1063970" y="4117631"/>
                <a:ext cx="2325701" cy="543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70" y="4117631"/>
                <a:ext cx="2325701" cy="5438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3842668" y="4117631"/>
                <a:ext cx="4253537" cy="586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68" y="4117631"/>
                <a:ext cx="4253537" cy="5861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704850" y="4818740"/>
                <a:ext cx="2899255" cy="323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Assume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=⋯=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4818740"/>
                <a:ext cx="2899255" cy="323422"/>
              </a:xfrm>
              <a:prstGeom prst="rect">
                <a:avLst/>
              </a:prstGeom>
              <a:blipFill>
                <a:blip r:embed="rId9"/>
                <a:stretch>
                  <a:fillRect l="-211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5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vintage 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1" name="Line 271"/>
          <p:cNvSpPr>
            <a:spLocks noChangeShapeType="1"/>
          </p:cNvSpPr>
          <p:nvPr/>
        </p:nvSpPr>
        <p:spPr bwMode="auto">
          <a:xfrm flipV="1">
            <a:off x="4256609" y="4709825"/>
            <a:ext cx="2040307" cy="25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3433475" y="4107283"/>
                <a:ext cx="828675" cy="723917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𝑖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3475" y="4107283"/>
                <a:ext cx="828675" cy="723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ine 271"/>
          <p:cNvSpPr>
            <a:spLocks noChangeShapeType="1"/>
          </p:cNvSpPr>
          <p:nvPr/>
        </p:nvSpPr>
        <p:spPr bwMode="auto">
          <a:xfrm flipV="1">
            <a:off x="4262150" y="4262400"/>
            <a:ext cx="1548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내용 개체 틀 2"/>
              <p:cNvSpPr txBox="1">
                <a:spLocks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90488" lvl="1" indent="-90488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technologies with vintage</a:t>
                </a: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de-DE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 generating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𝑗</m:t>
                    </m:r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돋움" panose="020B0600000101010101" pitchFamily="50" charset="-127"/>
                  </a:rPr>
                  <a:t>produced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+2,⋯,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blipFill>
                <a:blip r:embed="rId3"/>
                <a:stretch>
                  <a:fillRect t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4814765" y="4436454"/>
                <a:ext cx="727310" cy="294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65" y="4436454"/>
                <a:ext cx="727310" cy="29463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31484" y="4107283"/>
                <a:ext cx="147256" cy="150312"/>
              </a:xfrm>
              <a:prstGeom prst="rect">
                <a:avLst/>
              </a:prstGeom>
              <a:solidFill>
                <a:srgbClr val="CC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de-DE"/>
                </a:defPPr>
                <a:lvl1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1" sz="1000" b="0" i="0" u="none" strike="noStrike" kern="0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charset="-127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9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84" y="4107283"/>
                <a:ext cx="147256" cy="15031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1829745" y="3724746"/>
                <a:ext cx="1420859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745" y="3724746"/>
                <a:ext cx="1420859" cy="633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4236608" y="3635945"/>
                <a:ext cx="1964869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08" y="3635945"/>
                <a:ext cx="1964869" cy="6333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901194" y="1742703"/>
                <a:ext cx="1532406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94" y="1742703"/>
                <a:ext cx="1532406" cy="6333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2433600" y="1820945"/>
                <a:ext cx="3543919" cy="336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00" y="1820945"/>
                <a:ext cx="3543919" cy="336118"/>
              </a:xfrm>
              <a:prstGeom prst="rect">
                <a:avLst/>
              </a:prstGeom>
              <a:blipFill>
                <a:blip r:embed="rId1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 271"/>
          <p:cNvSpPr>
            <a:spLocks noChangeShapeType="1"/>
          </p:cNvSpPr>
          <p:nvPr/>
        </p:nvSpPr>
        <p:spPr bwMode="auto">
          <a:xfrm flipV="1">
            <a:off x="1859846" y="4329908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855261" y="2297531"/>
                <a:ext cx="1363835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1" y="2297531"/>
                <a:ext cx="1363835" cy="6333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2387667" y="2375773"/>
                <a:ext cx="3424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67" y="2375773"/>
                <a:ext cx="3424142" cy="369332"/>
              </a:xfrm>
              <a:prstGeom prst="rect">
                <a:avLst/>
              </a:prstGeom>
              <a:blipFill>
                <a:blip r:embed="rId21"/>
                <a:stretch>
                  <a:fillRect l="-178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271"/>
          <p:cNvSpPr>
            <a:spLocks noChangeShapeType="1"/>
          </p:cNvSpPr>
          <p:nvPr/>
        </p:nvSpPr>
        <p:spPr bwMode="auto">
          <a:xfrm flipV="1">
            <a:off x="1857670" y="4701285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2227719" y="4436454"/>
                <a:ext cx="727310" cy="285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719" y="4436454"/>
                <a:ext cx="727310" cy="285784"/>
              </a:xfrm>
              <a:prstGeom prst="rect">
                <a:avLst/>
              </a:prstGeom>
              <a:blipFill>
                <a:blip r:embed="rId2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vintage notation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41" name="Line 271"/>
          <p:cNvSpPr>
            <a:spLocks noChangeShapeType="1"/>
          </p:cNvSpPr>
          <p:nvPr/>
        </p:nvSpPr>
        <p:spPr bwMode="auto">
          <a:xfrm flipV="1">
            <a:off x="6105446" y="2944479"/>
            <a:ext cx="153926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5269573" y="2869338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>
                    <a:solidFill>
                      <a:srgbClr val="000000"/>
                    </a:solidFill>
                    <a:ea typeface="굴림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굴림" charset="-127"/>
                      </a:rPr>
                      <m:t>1∈</m:t>
                    </m:r>
                    <m:sSub>
                      <m:sSubPr>
                        <m:ctrlP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2869338"/>
                <a:ext cx="828675" cy="406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ine 243"/>
          <p:cNvSpPr>
            <a:spLocks noChangeShapeType="1"/>
          </p:cNvSpPr>
          <p:nvPr/>
        </p:nvSpPr>
        <p:spPr bwMode="auto">
          <a:xfrm flipH="1">
            <a:off x="7642866" y="2676593"/>
            <a:ext cx="0" cy="28270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1" name="Line 271"/>
          <p:cNvSpPr>
            <a:spLocks noChangeShapeType="1"/>
          </p:cNvSpPr>
          <p:nvPr/>
        </p:nvSpPr>
        <p:spPr bwMode="auto">
          <a:xfrm flipV="1">
            <a:off x="6102991" y="4229784"/>
            <a:ext cx="1541590" cy="3067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5269573" y="3872529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2∈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3872529"/>
                <a:ext cx="828675" cy="406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5269573" y="4847873"/>
                <a:ext cx="828675" cy="406051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3∈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𝐼</m:t>
                      </m:r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\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ko-KR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9573" y="4847873"/>
                <a:ext cx="828675" cy="406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ine 271"/>
          <p:cNvSpPr>
            <a:spLocks noChangeShapeType="1"/>
          </p:cNvSpPr>
          <p:nvPr/>
        </p:nvSpPr>
        <p:spPr bwMode="auto">
          <a:xfrm>
            <a:off x="4928697" y="5786564"/>
            <a:ext cx="854054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56" name="Line 271"/>
          <p:cNvSpPr>
            <a:spLocks noChangeShapeType="1"/>
          </p:cNvSpPr>
          <p:nvPr/>
        </p:nvSpPr>
        <p:spPr bwMode="auto">
          <a:xfrm>
            <a:off x="6569640" y="5770214"/>
            <a:ext cx="854054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58" name="Line 271"/>
          <p:cNvSpPr>
            <a:spLocks noChangeShapeType="1"/>
          </p:cNvSpPr>
          <p:nvPr/>
        </p:nvSpPr>
        <p:spPr bwMode="auto">
          <a:xfrm>
            <a:off x="6098248" y="3901414"/>
            <a:ext cx="228259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내용 개체 틀 2"/>
              <p:cNvSpPr txBox="1">
                <a:spLocks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90488" lvl="1" indent="-90488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technologies with vintage</a:t>
                </a: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de-DE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</a:t>
                </a:r>
                <a:r>
                  <a:rPr lang="de-DE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 generating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𝑗</m:t>
                    </m:r>
                  </m:oMath>
                </a14:m>
                <a:endParaRPr lang="en-US" altLang="ko-KR" i="1" dirty="0">
                  <a:latin typeface="Cambria Math"/>
                </a:endParaRPr>
              </a:p>
              <a:p>
                <a:pPr marL="92075" lvl="1" indent="-92075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돋움" panose="020B0600000101010101" pitchFamily="50" charset="-127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돋움" panose="020B0600000101010101" pitchFamily="50" charset="-127"/>
                  </a:rPr>
                  <a:t>produced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+2,⋯,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737" y="790443"/>
                <a:ext cx="7382663" cy="798917"/>
              </a:xfrm>
              <a:prstGeom prst="rect">
                <a:avLst/>
              </a:prstGeom>
              <a:blipFill>
                <a:blip r:embed="rId5"/>
                <a:stretch>
                  <a:fillRect t="-76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503056" y="2347611"/>
                <a:ext cx="28187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056" y="2347611"/>
                <a:ext cx="281872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-24392" y="5371262"/>
                <a:ext cx="4496744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392" y="5371262"/>
                <a:ext cx="4496744" cy="67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Line 271"/>
          <p:cNvSpPr>
            <a:spLocks noChangeShapeType="1"/>
          </p:cNvSpPr>
          <p:nvPr/>
        </p:nvSpPr>
        <p:spPr bwMode="auto">
          <a:xfrm flipV="1">
            <a:off x="3698595" y="3080314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6345314" y="3952064"/>
                <a:ext cx="727310" cy="278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14" y="3952064"/>
                <a:ext cx="727310" cy="278281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6324016" y="4737114"/>
                <a:ext cx="1083181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16" y="4737114"/>
                <a:ext cx="1083181" cy="279179"/>
              </a:xfrm>
              <a:prstGeom prst="rect">
                <a:avLst/>
              </a:prstGeom>
              <a:blipFill>
                <a:blip r:embed="rId9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5270170" y="286932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67582" y="387252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69047" y="484787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1514089" y="3578656"/>
                <a:ext cx="7330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𝐼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굴림" charset="-127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 dirty="0"/>
                  <a:t>={1,2}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9" y="3578656"/>
                <a:ext cx="733086" cy="276999"/>
              </a:xfrm>
              <a:prstGeom prst="rect">
                <a:avLst/>
              </a:prstGeom>
              <a:blipFill>
                <a:blip r:embed="rId1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Line 271"/>
          <p:cNvSpPr>
            <a:spLocks noChangeShapeType="1"/>
          </p:cNvSpPr>
          <p:nvPr/>
        </p:nvSpPr>
        <p:spPr bwMode="auto">
          <a:xfrm>
            <a:off x="4433325" y="5084751"/>
            <a:ext cx="8411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514089" y="4033508"/>
                <a:ext cx="752834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={1}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9" y="4033508"/>
                <a:ext cx="752834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1499589" y="4481808"/>
                <a:ext cx="1107932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9" y="4481808"/>
                <a:ext cx="1107932" cy="291875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/>
              <p:cNvSpPr/>
              <p:nvPr/>
            </p:nvSpPr>
            <p:spPr>
              <a:xfrm>
                <a:off x="3665843" y="3489992"/>
                <a:ext cx="142085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직사각형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43" y="3489992"/>
                <a:ext cx="1420859" cy="6094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5890370" y="2346789"/>
                <a:ext cx="196486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370" y="2346789"/>
                <a:ext cx="1964869" cy="6094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7407197" y="3246223"/>
                <a:ext cx="196486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197" y="3246223"/>
                <a:ext cx="1964869" cy="609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3775443" y="2465373"/>
                <a:ext cx="1420859" cy="609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43" y="2465373"/>
                <a:ext cx="1420859" cy="609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913935" y="1520208"/>
                <a:ext cx="1532406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35" y="1520208"/>
                <a:ext cx="1532406" cy="6333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2446341" y="1598450"/>
                <a:ext cx="3543919" cy="336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ouput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341" y="1598450"/>
                <a:ext cx="3543919" cy="336118"/>
              </a:xfrm>
              <a:prstGeom prst="rect">
                <a:avLst/>
              </a:prstGeom>
              <a:blipFill>
                <a:blip r:embed="rId19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ine 271"/>
          <p:cNvSpPr>
            <a:spLocks noChangeShapeType="1"/>
          </p:cNvSpPr>
          <p:nvPr/>
        </p:nvSpPr>
        <p:spPr bwMode="auto">
          <a:xfrm flipV="1">
            <a:off x="3695944" y="4095154"/>
            <a:ext cx="157097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44" name="Line 271"/>
          <p:cNvSpPr>
            <a:spLocks noChangeShapeType="1"/>
          </p:cNvSpPr>
          <p:nvPr/>
        </p:nvSpPr>
        <p:spPr bwMode="auto">
          <a:xfrm>
            <a:off x="6105446" y="5057840"/>
            <a:ext cx="1534719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868002" y="2075036"/>
                <a:ext cx="1363835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02" y="2075036"/>
                <a:ext cx="1363835" cy="6333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2400408" y="2153278"/>
                <a:ext cx="3424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altLang="ko-KR" dirty="0"/>
                  <a:t>amount of main input for technology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408" y="2153278"/>
                <a:ext cx="3424142" cy="369332"/>
              </a:xfrm>
              <a:prstGeom prst="rect">
                <a:avLst/>
              </a:prstGeom>
              <a:blipFill>
                <a:blip r:embed="rId21"/>
                <a:stretch>
                  <a:fillRect l="-17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086702" y="5804356"/>
                <a:ext cx="582980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02" y="5804356"/>
                <a:ext cx="582980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6586138" y="5780319"/>
                <a:ext cx="821059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ko-K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38" y="5780319"/>
                <a:ext cx="821059" cy="291875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 271"/>
          <p:cNvSpPr>
            <a:spLocks noChangeShapeType="1"/>
          </p:cNvSpPr>
          <p:nvPr/>
        </p:nvSpPr>
        <p:spPr bwMode="auto">
          <a:xfrm>
            <a:off x="6098248" y="3150552"/>
            <a:ext cx="228259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6394766" y="3147251"/>
                <a:ext cx="727310" cy="277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66" y="3147251"/>
                <a:ext cx="727310" cy="277897"/>
              </a:xfrm>
              <a:prstGeom prst="rect">
                <a:avLst/>
              </a:prstGeom>
              <a:blipFill>
                <a:blip r:embed="rId2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622532" y="4759492"/>
                <a:ext cx="375551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532" y="4759492"/>
                <a:ext cx="375551" cy="27917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45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898854" y="137270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330654" y="169412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114754" y="150768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652148" y="193285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654408" y="3295772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334612" y="2605863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27416" y="116950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411334" y="136000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73774" y="2488597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914045" y="229062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903099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454196" y="116633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420490" y="11536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110928" y="135683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584003" y="171084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815653" y="413951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647492" y="171695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616132" y="240200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645070" y="3058937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56977" y="2304786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765915" y="200963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121888" y="2368152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034215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013260" y="394407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076423" y="209936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652147" y="261389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556079" y="4168092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707364" y="2158902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742628" y="389700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829226" y="228109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540593" y="3303286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997791" y="31139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801494" y="317521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729863" y="294305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760633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758598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774084" y="209255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74681" y="20925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768636" y="395960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768579" y="39565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37169" y="2304214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35708" y="230500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820360" y="314752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20303" y="314413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825117" y="244755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25060" y="244338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825117" y="175913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25116" y="175487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912983" y="165599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535501" y="1984304"/>
            <a:ext cx="0" cy="297731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2336780" y="1749157"/>
            <a:ext cx="2119" cy="247809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114898" y="1603501"/>
            <a:ext cx="0" cy="213185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with vintage)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604573" y="2414293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1,2,⋯,36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2016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2050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" y="968966"/>
                <a:ext cx="2785186" cy="184666"/>
              </a:xfrm>
              <a:prstGeom prst="rect">
                <a:avLst/>
              </a:prstGeom>
              <a:blipFill>
                <a:blip r:embed="rId2"/>
                <a:stretch>
                  <a:fillRect l="-87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64" y="935515"/>
                <a:ext cx="980588" cy="184666"/>
              </a:xfrm>
              <a:prstGeom prst="rect">
                <a:avLst/>
              </a:prstGeom>
              <a:blipFill>
                <a:blip r:embed="rId3"/>
                <a:stretch>
                  <a:fillRect l="-310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1,2,⋯,5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40" y="928647"/>
                <a:ext cx="980333" cy="184666"/>
              </a:xfrm>
              <a:prstGeom prst="rect">
                <a:avLst/>
              </a:prstGeom>
              <a:blipFill>
                <a:blip r:embed="rId4"/>
                <a:stretch>
                  <a:fillRect l="-4375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28" y="925908"/>
                <a:ext cx="583750" cy="184666"/>
              </a:xfrm>
              <a:prstGeom prst="rect">
                <a:avLst/>
              </a:prstGeom>
              <a:blipFill>
                <a:blip r:embed="rId5"/>
                <a:stretch>
                  <a:fillRect l="-833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70" y="4570760"/>
                <a:ext cx="1322926" cy="184666"/>
              </a:xfrm>
              <a:prstGeom prst="rect">
                <a:avLst/>
              </a:prstGeom>
              <a:blipFill>
                <a:blip r:embed="rId9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75" y="4637879"/>
                <a:ext cx="1338636" cy="184666"/>
              </a:xfrm>
              <a:prstGeom prst="rect">
                <a:avLst/>
              </a:prstGeom>
              <a:blipFill>
                <a:blip r:embed="rId10"/>
                <a:stretch>
                  <a:fillRect l="-2283" r="-319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780" y="4791654"/>
                <a:ext cx="1075999" cy="346890"/>
              </a:xfrm>
              <a:prstGeom prst="rect">
                <a:avLst/>
              </a:prstGeom>
              <a:blipFill>
                <a:blip r:embed="rId11"/>
                <a:stretch>
                  <a:fillRect l="-2825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40" y="4904560"/>
                <a:ext cx="1743362" cy="189732"/>
              </a:xfrm>
              <a:prstGeom prst="rect">
                <a:avLst/>
              </a:prstGeom>
              <a:blipFill>
                <a:blip r:embed="rId12"/>
                <a:stretch>
                  <a:fillRect l="-2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026829" y="3743168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29" y="3743168"/>
                <a:ext cx="1205330" cy="184666"/>
              </a:xfrm>
              <a:prstGeom prst="rect">
                <a:avLst/>
              </a:prstGeom>
              <a:blipFill>
                <a:blip r:embed="rId13"/>
                <a:stretch>
                  <a:fillRect l="-252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676644" y="3951253"/>
                <a:ext cx="510447" cy="185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44" y="3951253"/>
                <a:ext cx="510447" cy="185564"/>
              </a:xfrm>
              <a:prstGeom prst="rect">
                <a:avLst/>
              </a:prstGeom>
              <a:blipFill>
                <a:blip r:embed="rId14"/>
                <a:stretch>
                  <a:fillRect l="-5952" r="-3571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1209263" y="4256948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63" y="4256948"/>
                <a:ext cx="1258421" cy="184666"/>
              </a:xfrm>
              <a:prstGeom prst="rect">
                <a:avLst/>
              </a:prstGeom>
              <a:blipFill>
                <a:blip r:embed="rId15"/>
                <a:stretch>
                  <a:fillRect l="-483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700881" y="4534331"/>
                <a:ext cx="739818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i="1">
                    <a:solidFill>
                      <a:srgbClr val="0000FF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81" y="4534331"/>
                <a:ext cx="739818" cy="346890"/>
              </a:xfrm>
              <a:prstGeom prst="rect">
                <a:avLst/>
              </a:prstGeom>
              <a:blipFill>
                <a:blip r:embed="rId16"/>
                <a:stretch>
                  <a:fillRect l="-1653" t="-3509" r="-826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616132" y="4981341"/>
                <a:ext cx="13295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32" y="4981341"/>
                <a:ext cx="1329531" cy="184666"/>
              </a:xfrm>
              <a:prstGeom prst="rect">
                <a:avLst/>
              </a:prstGeom>
              <a:blipFill>
                <a:blip r:embed="rId17"/>
                <a:stretch>
                  <a:fillRect l="-229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1635386" y="5226051"/>
                <a:ext cx="965392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386" y="5226051"/>
                <a:ext cx="965392" cy="187103"/>
              </a:xfrm>
              <a:prstGeom prst="rect">
                <a:avLst/>
              </a:prstGeom>
              <a:blipFill>
                <a:blip r:embed="rId18"/>
                <a:stretch>
                  <a:fillRect l="-125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/>
              <p:cNvSpPr/>
              <p:nvPr/>
            </p:nvSpPr>
            <p:spPr>
              <a:xfrm>
                <a:off x="2571925" y="6272693"/>
                <a:ext cx="1601849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직사각형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25" y="6272693"/>
                <a:ext cx="1601849" cy="6094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12783" y="6318860"/>
                <a:ext cx="1362296" cy="51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3" y="6318860"/>
                <a:ext cx="1362296" cy="5171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직사각형 134"/>
              <p:cNvSpPr/>
              <p:nvPr/>
            </p:nvSpPr>
            <p:spPr>
              <a:xfrm>
                <a:off x="100730" y="5618885"/>
                <a:ext cx="1386277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5" name="직사각형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0" y="5618885"/>
                <a:ext cx="1386277" cy="60946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/>
              <p:cNvSpPr/>
              <p:nvPr/>
            </p:nvSpPr>
            <p:spPr>
              <a:xfrm>
                <a:off x="2594637" y="5674524"/>
                <a:ext cx="1441164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직사각형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637" y="5674524"/>
                <a:ext cx="1441164" cy="60946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/>
              <p:cNvSpPr/>
              <p:nvPr/>
            </p:nvSpPr>
            <p:spPr>
              <a:xfrm>
                <a:off x="5540969" y="5620547"/>
                <a:ext cx="1423145" cy="609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직사각형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969" y="5620547"/>
                <a:ext cx="1423145" cy="60946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/>
              <p:cNvSpPr/>
              <p:nvPr/>
            </p:nvSpPr>
            <p:spPr>
              <a:xfrm>
                <a:off x="5639742" y="6309175"/>
                <a:ext cx="1398075" cy="51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−10+1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직사각형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42" y="6309175"/>
                <a:ext cx="1398075" cy="51712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873112" y="3716506"/>
                <a:ext cx="3347968" cy="29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112" y="3716506"/>
                <a:ext cx="3347968" cy="2980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870709" y="2723675"/>
                <a:ext cx="3347968" cy="29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09" y="2723675"/>
                <a:ext cx="3347968" cy="29944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/>
              <p:cNvSpPr/>
              <p:nvPr/>
            </p:nvSpPr>
            <p:spPr>
              <a:xfrm>
                <a:off x="5889303" y="1745953"/>
                <a:ext cx="3347968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−10+1,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−10+2,⋯,</m:t>
                      </m:r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직사각형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03" y="1745953"/>
                <a:ext cx="3347968" cy="30078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7814222" y="941532"/>
                <a:ext cx="79957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222" y="941532"/>
                <a:ext cx="799578" cy="184666"/>
              </a:xfrm>
              <a:prstGeom prst="rect">
                <a:avLst/>
              </a:prstGeom>
              <a:blipFill>
                <a:blip r:embed="rId28"/>
                <a:stretch>
                  <a:fillRect l="-3817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125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367886" y="975460"/>
            <a:ext cx="47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245485" y="1566022"/>
            <a:ext cx="849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electricity(5)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35114" y="1258674"/>
            <a:ext cx="909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ethanol(3)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120795" y="1741930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116033" y="3841326"/>
            <a:ext cx="135500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 flipV="1">
            <a:off x="2019727" y="2397487"/>
            <a:ext cx="99300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653171" y="821736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961067" y="1066829"/>
            <a:ext cx="14638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ethanol(6)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841460" y="2278766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432010" y="1826089"/>
            <a:ext cx="9170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302768" y="8594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192943" y="1102888"/>
            <a:ext cx="15007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sz="1050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km/year(9)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6932353" y="1528980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140144" y="40371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190644" y="1526031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216044" y="2573323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222394" y="3606006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887689" y="2098801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114361" y="163910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12km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601965" y="2172805"/>
            <a:ext cx="14124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615535" y="3812798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685487" y="158088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 flipV="1">
            <a:off x="1120794" y="2785184"/>
            <a:ext cx="90663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467514" y="4048664"/>
            <a:ext cx="284635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456536" y="222191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6/100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43885" y="1990005"/>
            <a:ext cx="5629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94/100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103630" y="377799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5km</a:t>
            </a: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190248" y="1820594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351850" y="163204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52447" y="163203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301311" y="384886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012786" y="2086274"/>
            <a:ext cx="828675" cy="4345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12729" y="208835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281985" y="369429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electricityT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1928" y="37017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293764" y="26212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3707" y="261712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293764" y="156820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oilT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3763" y="156395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434533" y="1346709"/>
            <a:ext cx="0" cy="36381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021100" y="1467694"/>
            <a:ext cx="0" cy="36129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1797752" y="1366907"/>
            <a:ext cx="0" cy="37137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>
            <a:off x="1572257" y="1252459"/>
            <a:ext cx="0" cy="3828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5298390" y="385218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10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6" name="Line 243">
            <a:extLst>
              <a:ext uri="{FF2B5EF4-FFF2-40B4-BE49-F238E27FC236}">
                <a16:creationId xmlns:a16="http://schemas.microsoft.com/office/drawing/2014/main" id="{C396C624-971D-4CD3-8EAC-03AC41B4C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194" y="1802440"/>
            <a:ext cx="0" cy="32782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7" name="Line 243">
            <a:extLst>
              <a:ext uri="{FF2B5EF4-FFF2-40B4-BE49-F238E27FC236}">
                <a16:creationId xmlns:a16="http://schemas.microsoft.com/office/drawing/2014/main" id="{FD75BBE6-87EA-4F7D-8B36-04E230196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9021" y="1611742"/>
            <a:ext cx="0" cy="3468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6" name="Line 223">
            <a:extLst>
              <a:ext uri="{FF2B5EF4-FFF2-40B4-BE49-F238E27FC236}">
                <a16:creationId xmlns:a16="http://schemas.microsoft.com/office/drawing/2014/main" id="{36006FDD-1C6C-42E6-A415-419F6CBB4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2207" y="2297984"/>
            <a:ext cx="6603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0" name="Text Box 247">
            <a:extLst>
              <a:ext uri="{FF2B5EF4-FFF2-40B4-BE49-F238E27FC236}">
                <a16:creationId xmlns:a16="http://schemas.microsoft.com/office/drawing/2014/main" id="{8292B57D-AF0E-47DE-8265-7A7250D54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057" y="2082086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4" name="Rectangle 7">
            <a:extLst>
              <a:ext uri="{FF2B5EF4-FFF2-40B4-BE49-F238E27FC236}">
                <a16:creationId xmlns:a16="http://schemas.microsoft.com/office/drawing/2014/main" id="{D0C56A01-731C-4AF3-AE23-45A71A9A1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77" y="212426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680CE43-403A-4D54-B1BE-4B6FBC8B73B5}"/>
              </a:ext>
            </a:extLst>
          </p:cNvPr>
          <p:cNvSpPr txBox="1"/>
          <p:nvPr/>
        </p:nvSpPr>
        <p:spPr>
          <a:xfrm>
            <a:off x="305176" y="212000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7" name="Text Box 136">
            <a:extLst>
              <a:ext uri="{FF2B5EF4-FFF2-40B4-BE49-F238E27FC236}">
                <a16:creationId xmlns:a16="http://schemas.microsoft.com/office/drawing/2014/main" id="{C2FD07A8-2E6B-4D7F-97E0-40268F292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496" y="1112304"/>
            <a:ext cx="6543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diesel(2)</a:t>
            </a:r>
          </a:p>
        </p:txBody>
      </p:sp>
      <p:sp>
        <p:nvSpPr>
          <p:cNvPr id="149" name="Text Box 248">
            <a:extLst>
              <a:ext uri="{FF2B5EF4-FFF2-40B4-BE49-F238E27FC236}">
                <a16:creationId xmlns:a16="http://schemas.microsoft.com/office/drawing/2014/main" id="{D885E9FC-21D9-41D8-A92D-8699098CA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40" y="3084960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0" name="Line 271">
            <a:extLst>
              <a:ext uri="{FF2B5EF4-FFF2-40B4-BE49-F238E27FC236}">
                <a16:creationId xmlns:a16="http://schemas.microsoft.com/office/drawing/2014/main" id="{E5D17729-984C-4C8A-B4F2-2712E43709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89" y="3293037"/>
            <a:ext cx="1119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1" name="Rectangle 7">
            <a:extLst>
              <a:ext uri="{FF2B5EF4-FFF2-40B4-BE49-F238E27FC236}">
                <a16:creationId xmlns:a16="http://schemas.microsoft.com/office/drawing/2014/main" id="{77F76CF1-8754-4D24-B49B-D6D3B40D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60" y="31329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2084EF-99E1-44D9-95A1-C336E7519998}"/>
              </a:ext>
            </a:extLst>
          </p:cNvPr>
          <p:cNvSpPr txBox="1"/>
          <p:nvPr/>
        </p:nvSpPr>
        <p:spPr>
          <a:xfrm>
            <a:off x="293703" y="313420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3" name="Text Box 136">
            <a:extLst>
              <a:ext uri="{FF2B5EF4-FFF2-40B4-BE49-F238E27FC236}">
                <a16:creationId xmlns:a16="http://schemas.microsoft.com/office/drawing/2014/main" id="{5F5844F8-E27F-44EE-894B-F0ABD3EB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14" y="1411074"/>
            <a:ext cx="830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diesel(4)</a:t>
            </a:r>
          </a:p>
        </p:txBody>
      </p:sp>
      <p:sp>
        <p:nvSpPr>
          <p:cNvPr id="154" name="Line 243">
            <a:extLst>
              <a:ext uri="{FF2B5EF4-FFF2-40B4-BE49-F238E27FC236}">
                <a16:creationId xmlns:a16="http://schemas.microsoft.com/office/drawing/2014/main" id="{3BE24494-5442-44F7-8CE3-D7DBA558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710" y="1475812"/>
            <a:ext cx="0" cy="3604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1" name="Text Box 136">
            <a:extLst>
              <a:ext uri="{FF2B5EF4-FFF2-40B4-BE49-F238E27FC236}">
                <a16:creationId xmlns:a16="http://schemas.microsoft.com/office/drawing/2014/main" id="{6ACB124B-F64F-47C4-8A2A-BFEB9A465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52" y="1229590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diesel+bio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diesel(7)</a:t>
            </a:r>
          </a:p>
        </p:txBody>
      </p:sp>
      <p:sp>
        <p:nvSpPr>
          <p:cNvPr id="164" name="Line 226">
            <a:extLst>
              <a:ext uri="{FF2B5EF4-FFF2-40B4-BE49-F238E27FC236}">
                <a16:creationId xmlns:a16="http://schemas.microsoft.com/office/drawing/2014/main" id="{80AEEA61-DC4D-4391-8AFA-40662D254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2395" y="4531677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3" name="Line 233">
            <a:extLst>
              <a:ext uri="{FF2B5EF4-FFF2-40B4-BE49-F238E27FC236}">
                <a16:creationId xmlns:a16="http://schemas.microsoft.com/office/drawing/2014/main" id="{235A3CB6-C4F5-425D-94E8-3368A56F0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938" y="4412956"/>
            <a:ext cx="72379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4" name="Text Box 252">
            <a:extLst>
              <a:ext uri="{FF2B5EF4-FFF2-40B4-BE49-F238E27FC236}">
                <a16:creationId xmlns:a16="http://schemas.microsoft.com/office/drawing/2014/main" id="{8AB74F6B-919B-4F10-8501-4542A904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167" y="4232991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5" name="Line 257">
            <a:extLst>
              <a:ext uri="{FF2B5EF4-FFF2-40B4-BE49-F238E27FC236}">
                <a16:creationId xmlns:a16="http://schemas.microsoft.com/office/drawing/2014/main" id="{2C4DEB35-7E2A-4934-8571-62BDBB019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786" y="4297148"/>
            <a:ext cx="1223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6" name="Text Box 273">
            <a:extLst>
              <a:ext uri="{FF2B5EF4-FFF2-40B4-BE49-F238E27FC236}">
                <a16:creationId xmlns:a16="http://schemas.microsoft.com/office/drawing/2014/main" id="{19DAF6B2-06E9-4734-8B78-74A741508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014" y="435610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2/100</a:t>
            </a:r>
          </a:p>
        </p:txBody>
      </p:sp>
      <p:sp>
        <p:nvSpPr>
          <p:cNvPr id="177" name="Text Box 274">
            <a:extLst>
              <a:ext uri="{FF2B5EF4-FFF2-40B4-BE49-F238E27FC236}">
                <a16:creationId xmlns:a16="http://schemas.microsoft.com/office/drawing/2014/main" id="{C617E325-816C-49C5-A566-DC58829FF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333" y="4111551"/>
            <a:ext cx="611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98/100</a:t>
            </a:r>
          </a:p>
        </p:txBody>
      </p:sp>
      <p:sp>
        <p:nvSpPr>
          <p:cNvPr id="178" name="Rectangle 7">
            <a:extLst>
              <a:ext uri="{FF2B5EF4-FFF2-40B4-BE49-F238E27FC236}">
                <a16:creationId xmlns:a16="http://schemas.microsoft.com/office/drawing/2014/main" id="{0EB34242-05DF-41E3-BB1A-21F8A548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264" y="4220465"/>
            <a:ext cx="828675" cy="43914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E20349-4B8B-4A50-A171-FB7D3B5B4D8D}"/>
              </a:ext>
            </a:extLst>
          </p:cNvPr>
          <p:cNvSpPr txBox="1"/>
          <p:nvPr/>
        </p:nvSpPr>
        <p:spPr>
          <a:xfrm>
            <a:off x="3018207" y="422254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7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80" name="Line 246">
            <a:extLst>
              <a:ext uri="{FF2B5EF4-FFF2-40B4-BE49-F238E27FC236}">
                <a16:creationId xmlns:a16="http://schemas.microsoft.com/office/drawing/2014/main" id="{F378D8C8-037F-4ED5-8B21-C7BC113E9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674" y="47819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82" name="Line 272">
            <a:extLst>
              <a:ext uri="{FF2B5EF4-FFF2-40B4-BE49-F238E27FC236}">
                <a16:creationId xmlns:a16="http://schemas.microsoft.com/office/drawing/2014/main" id="{36330419-1099-4D1E-93F3-A15B4A959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0738" y="4796264"/>
            <a:ext cx="808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83" name="Text Box 253">
            <a:extLst>
              <a:ext uri="{FF2B5EF4-FFF2-40B4-BE49-F238E27FC236}">
                <a16:creationId xmlns:a16="http://schemas.microsoft.com/office/drawing/2014/main" id="{2FBF6014-FACD-407E-9E56-73FD6204C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20" y="453115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14km</a:t>
            </a:r>
          </a:p>
        </p:txBody>
      </p:sp>
      <p:sp>
        <p:nvSpPr>
          <p:cNvPr id="184" name="Rectangle 7">
            <a:extLst>
              <a:ext uri="{FF2B5EF4-FFF2-40B4-BE49-F238E27FC236}">
                <a16:creationId xmlns:a16="http://schemas.microsoft.com/office/drawing/2014/main" id="{7EC8FEB7-3DB9-4B84-A3F7-692C1D40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401" y="4602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SUV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/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D36AE4C9-F44B-4003-A3EA-C9564A026A70}"/>
              </a:ext>
            </a:extLst>
          </p:cNvPr>
          <p:cNvSpPr txBox="1"/>
          <p:nvPr/>
        </p:nvSpPr>
        <p:spPr>
          <a:xfrm>
            <a:off x="5354480" y="460534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0" name="Line 237">
            <a:extLst>
              <a:ext uri="{FF2B5EF4-FFF2-40B4-BE49-F238E27FC236}">
                <a16:creationId xmlns:a16="http://schemas.microsoft.com/office/drawing/2014/main" id="{FA6FB6D7-6E53-46BC-ADD4-D78C97C3A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453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5" name="Text Box 259">
            <a:extLst>
              <a:ext uri="{FF2B5EF4-FFF2-40B4-BE49-F238E27FC236}">
                <a16:creationId xmlns:a16="http://schemas.microsoft.com/office/drawing/2014/main" id="{27E4D8ED-0B29-4F4B-9A3A-5BFD941C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69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1" name="Line 272">
            <a:extLst>
              <a:ext uri="{FF2B5EF4-FFF2-40B4-BE49-F238E27FC236}">
                <a16:creationId xmlns:a16="http://schemas.microsoft.com/office/drawing/2014/main" id="{BAC4ECB6-4E1A-496A-88DC-4FDD903D7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9021" y="3303286"/>
            <a:ext cx="30580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5" name="Text Box 260">
            <a:extLst>
              <a:ext uri="{FF2B5EF4-FFF2-40B4-BE49-F238E27FC236}">
                <a16:creationId xmlns:a16="http://schemas.microsoft.com/office/drawing/2014/main" id="{60D25F8F-2E57-492C-AD0F-D19D770F7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145" y="3113900"/>
            <a:ext cx="6238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9.4KWh</a:t>
            </a:r>
          </a:p>
        </p:txBody>
      </p:sp>
      <p:sp>
        <p:nvSpPr>
          <p:cNvPr id="117" name="Line 237">
            <a:extLst>
              <a:ext uri="{FF2B5EF4-FFF2-40B4-BE49-F238E27FC236}">
                <a16:creationId xmlns:a16="http://schemas.microsoft.com/office/drawing/2014/main" id="{98D85C3F-2510-4E7E-A19F-A941A64F6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9280" y="3161832"/>
            <a:ext cx="603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33" name="Text Box 253">
            <a:extLst>
              <a:ext uri="{FF2B5EF4-FFF2-40B4-BE49-F238E27FC236}">
                <a16:creationId xmlns:a16="http://schemas.microsoft.com/office/drawing/2014/main" id="{7513128B-A009-4D50-8662-B5E9BADEA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103" y="2942896"/>
            <a:ext cx="585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44km</a:t>
            </a:r>
          </a:p>
        </p:txBody>
      </p:sp>
      <p:sp>
        <p:nvSpPr>
          <p:cNvPr id="135" name="Rectangle 7">
            <a:extLst>
              <a:ext uri="{FF2B5EF4-FFF2-40B4-BE49-F238E27FC236}">
                <a16:creationId xmlns:a16="http://schemas.microsoft.com/office/drawing/2014/main" id="{275AEDFE-A965-4417-B772-A24E4000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987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CD6382-EB8B-4CAE-BC57-13E2C4CE2F32}"/>
              </a:ext>
            </a:extLst>
          </p:cNvPr>
          <p:cNvSpPr txBox="1"/>
          <p:nvPr/>
        </p:nvSpPr>
        <p:spPr>
          <a:xfrm>
            <a:off x="5295952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9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C8E75-3CCE-4776-B525-4E88D39F1242}"/>
              </a:ext>
            </a:extLst>
          </p:cNvPr>
          <p:cNvSpPr/>
          <p:nvPr/>
        </p:nvSpPr>
        <p:spPr>
          <a:xfrm>
            <a:off x="2951121" y="5443520"/>
            <a:ext cx="2515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 </a:t>
            </a:r>
            <a:r>
              <a:rPr lang="ko-KR" altLang="en-US" dirty="0" err="1"/>
              <a:t>litre</a:t>
            </a:r>
            <a:r>
              <a:rPr lang="ko-KR" altLang="en-US" dirty="0"/>
              <a:t> of </a:t>
            </a:r>
            <a:r>
              <a:rPr lang="ko-KR" altLang="en-US" dirty="0" err="1"/>
              <a:t>gasoline</a:t>
            </a:r>
            <a:r>
              <a:rPr lang="ko-KR" altLang="en-US" dirty="0"/>
              <a:t>. = 34MJ. = 9.4kWh</a:t>
            </a:r>
          </a:p>
        </p:txBody>
      </p:sp>
      <p:sp>
        <p:nvSpPr>
          <p:cNvPr id="137" name="Text Box 259">
            <a:extLst>
              <a:ext uri="{FF2B5EF4-FFF2-40B4-BE49-F238E27FC236}">
                <a16:creationId xmlns:a16="http://schemas.microsoft.com/office/drawing/2014/main" id="{3537CA6B-615F-400E-9380-52F9361B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629" y="4542002"/>
            <a:ext cx="5501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1 liter</a:t>
            </a:r>
          </a:p>
        </p:txBody>
      </p:sp>
    </p:spTree>
    <p:extLst>
      <p:ext uri="{BB962C8B-B14F-4D97-AF65-F5344CB8AC3E}">
        <p14:creationId xmlns:p14="http://schemas.microsoft.com/office/powerpoint/2010/main" val="370166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367886" y="975460"/>
            <a:ext cx="47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245485" y="1566022"/>
            <a:ext cx="8499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electricity(5)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35114" y="1258674"/>
            <a:ext cx="909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ethanol(3)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120795" y="1741930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116033" y="3841326"/>
            <a:ext cx="135500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 flipV="1">
            <a:off x="2019727" y="2397487"/>
            <a:ext cx="99300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653171" y="821736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961067" y="1066829"/>
            <a:ext cx="14638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ethanol(6)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841460" y="2278766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432010" y="1826089"/>
            <a:ext cx="9170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003929" y="8731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302768" y="85943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192943" y="1102888"/>
            <a:ext cx="15007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sz="1050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굴림" charset="-127"/>
              </a:rPr>
              <a:t>km/year(9)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6932353" y="1528980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140144" y="40371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190644" y="1526031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216044" y="2573323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222394" y="3606006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790797" y="2098801"/>
            <a:ext cx="678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100/94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114361" y="163910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12km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601965" y="2172805"/>
            <a:ext cx="14124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615535" y="3812798"/>
            <a:ext cx="4555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1liter</a:t>
            </a: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685487" y="158088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 flipV="1">
            <a:off x="1120794" y="2785184"/>
            <a:ext cx="90663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467514" y="4048664"/>
            <a:ext cx="284635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456536" y="222191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6/94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93607" y="1990005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103630" y="377799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5×9.4 km</a:t>
            </a: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190248" y="1820594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351850" y="163204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52447" y="163203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301311" y="384886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012786" y="2086274"/>
            <a:ext cx="828675" cy="4345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12729" y="208835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281985" y="369429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electricityT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1928" y="37017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5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293764" y="26212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bioEthanolT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3707" y="261712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293764" y="156820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oilT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93763" y="156395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434533" y="1346709"/>
            <a:ext cx="0" cy="36381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021100" y="1467694"/>
            <a:ext cx="0" cy="361297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>
            <a:off x="1797752" y="1366907"/>
            <a:ext cx="0" cy="37137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>
            <a:off x="1572257" y="1252459"/>
            <a:ext cx="0" cy="38282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 example - normalization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61" y="1372758"/>
                <a:ext cx="900118" cy="279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55" y="3582226"/>
                <a:ext cx="1005725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5298390" y="385218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10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6" name="Line 243">
            <a:extLst>
              <a:ext uri="{FF2B5EF4-FFF2-40B4-BE49-F238E27FC236}">
                <a16:creationId xmlns:a16="http://schemas.microsoft.com/office/drawing/2014/main" id="{C396C624-971D-4CD3-8EAC-03AC41B4C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194" y="1802440"/>
            <a:ext cx="0" cy="32782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7" name="Line 243">
            <a:extLst>
              <a:ext uri="{FF2B5EF4-FFF2-40B4-BE49-F238E27FC236}">
                <a16:creationId xmlns:a16="http://schemas.microsoft.com/office/drawing/2014/main" id="{FD75BBE6-87EA-4F7D-8B36-04E230196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9021" y="1611742"/>
            <a:ext cx="0" cy="3468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6" name="Line 223">
            <a:extLst>
              <a:ext uri="{FF2B5EF4-FFF2-40B4-BE49-F238E27FC236}">
                <a16:creationId xmlns:a16="http://schemas.microsoft.com/office/drawing/2014/main" id="{36006FDD-1C6C-42E6-A415-419F6CBB4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2207" y="2297984"/>
            <a:ext cx="66033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20" name="Text Box 247">
            <a:extLst>
              <a:ext uri="{FF2B5EF4-FFF2-40B4-BE49-F238E27FC236}">
                <a16:creationId xmlns:a16="http://schemas.microsoft.com/office/drawing/2014/main" id="{8292B57D-AF0E-47DE-8265-7A7250D54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057" y="2082086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4" name="Rectangle 7">
            <a:extLst>
              <a:ext uri="{FF2B5EF4-FFF2-40B4-BE49-F238E27FC236}">
                <a16:creationId xmlns:a16="http://schemas.microsoft.com/office/drawing/2014/main" id="{D0C56A01-731C-4AF3-AE23-45A71A9A1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77" y="212426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680CE43-403A-4D54-B1BE-4B6FBC8B73B5}"/>
              </a:ext>
            </a:extLst>
          </p:cNvPr>
          <p:cNvSpPr txBox="1"/>
          <p:nvPr/>
        </p:nvSpPr>
        <p:spPr>
          <a:xfrm>
            <a:off x="305176" y="212000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47" name="Text Box 136">
            <a:extLst>
              <a:ext uri="{FF2B5EF4-FFF2-40B4-BE49-F238E27FC236}">
                <a16:creationId xmlns:a16="http://schemas.microsoft.com/office/drawing/2014/main" id="{C2FD07A8-2E6B-4D7F-97E0-40268F292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496" y="1112304"/>
            <a:ext cx="6543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diesel(2)</a:t>
            </a:r>
          </a:p>
        </p:txBody>
      </p:sp>
      <p:sp>
        <p:nvSpPr>
          <p:cNvPr id="149" name="Text Box 248">
            <a:extLst>
              <a:ext uri="{FF2B5EF4-FFF2-40B4-BE49-F238E27FC236}">
                <a16:creationId xmlns:a16="http://schemas.microsoft.com/office/drawing/2014/main" id="{D885E9FC-21D9-41D8-A92D-8699098CA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40" y="3084960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0" name="Line 271">
            <a:extLst>
              <a:ext uri="{FF2B5EF4-FFF2-40B4-BE49-F238E27FC236}">
                <a16:creationId xmlns:a16="http://schemas.microsoft.com/office/drawing/2014/main" id="{E5D17729-984C-4C8A-B4F2-2712E43709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89" y="3293037"/>
            <a:ext cx="111914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1" name="Rectangle 7">
            <a:extLst>
              <a:ext uri="{FF2B5EF4-FFF2-40B4-BE49-F238E27FC236}">
                <a16:creationId xmlns:a16="http://schemas.microsoft.com/office/drawing/2014/main" id="{77F76CF1-8754-4D24-B49B-D6D3B40D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60" y="313293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bioDieselT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52084EF-99E1-44D9-95A1-C336E7519998}"/>
              </a:ext>
            </a:extLst>
          </p:cNvPr>
          <p:cNvSpPr txBox="1"/>
          <p:nvPr/>
        </p:nvSpPr>
        <p:spPr>
          <a:xfrm>
            <a:off x="293703" y="313420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4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3" name="Text Box 136">
            <a:extLst>
              <a:ext uri="{FF2B5EF4-FFF2-40B4-BE49-F238E27FC236}">
                <a16:creationId xmlns:a16="http://schemas.microsoft.com/office/drawing/2014/main" id="{5F5844F8-E27F-44EE-894B-F0ABD3EB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614" y="1411074"/>
            <a:ext cx="830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bio diesel(4)</a:t>
            </a:r>
          </a:p>
        </p:txBody>
      </p:sp>
      <p:sp>
        <p:nvSpPr>
          <p:cNvPr id="154" name="Line 243">
            <a:extLst>
              <a:ext uri="{FF2B5EF4-FFF2-40B4-BE49-F238E27FC236}">
                <a16:creationId xmlns:a16="http://schemas.microsoft.com/office/drawing/2014/main" id="{3BE24494-5442-44F7-8CE3-D7DBA558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710" y="1475812"/>
            <a:ext cx="0" cy="3604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1" name="Text Box 136">
            <a:extLst>
              <a:ext uri="{FF2B5EF4-FFF2-40B4-BE49-F238E27FC236}">
                <a16:creationId xmlns:a16="http://schemas.microsoft.com/office/drawing/2014/main" id="{6ACB124B-F64F-47C4-8A2A-BFEB9A465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052" y="1229590"/>
            <a:ext cx="12025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sz="1000" dirty="0" err="1">
                <a:solidFill>
                  <a:srgbClr val="000000"/>
                </a:solidFill>
                <a:ea typeface="굴림" charset="-127"/>
              </a:rPr>
              <a:t>diesel+bio</a:t>
            </a:r>
            <a:r>
              <a:rPr lang="en-US" altLang="ko-KR" sz="1000" dirty="0">
                <a:solidFill>
                  <a:srgbClr val="000000"/>
                </a:solidFill>
                <a:ea typeface="굴림" charset="-127"/>
              </a:rPr>
              <a:t> diesel(7)</a:t>
            </a:r>
          </a:p>
        </p:txBody>
      </p:sp>
      <p:sp>
        <p:nvSpPr>
          <p:cNvPr id="164" name="Line 226">
            <a:extLst>
              <a:ext uri="{FF2B5EF4-FFF2-40B4-BE49-F238E27FC236}">
                <a16:creationId xmlns:a16="http://schemas.microsoft.com/office/drawing/2014/main" id="{80AEEA61-DC4D-4391-8AFA-40662D254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2395" y="4531677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3" name="Line 233">
            <a:extLst>
              <a:ext uri="{FF2B5EF4-FFF2-40B4-BE49-F238E27FC236}">
                <a16:creationId xmlns:a16="http://schemas.microsoft.com/office/drawing/2014/main" id="{235A3CB6-C4F5-425D-94E8-3368A56F0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6938" y="4412956"/>
            <a:ext cx="72379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4" name="Text Box 252">
            <a:extLst>
              <a:ext uri="{FF2B5EF4-FFF2-40B4-BE49-F238E27FC236}">
                <a16:creationId xmlns:a16="http://schemas.microsoft.com/office/drawing/2014/main" id="{8AB74F6B-919B-4F10-8501-4542A904D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887" y="4232991"/>
            <a:ext cx="5533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100/98</a:t>
            </a:r>
          </a:p>
        </p:txBody>
      </p:sp>
      <p:sp>
        <p:nvSpPr>
          <p:cNvPr id="175" name="Line 257">
            <a:extLst>
              <a:ext uri="{FF2B5EF4-FFF2-40B4-BE49-F238E27FC236}">
                <a16:creationId xmlns:a16="http://schemas.microsoft.com/office/drawing/2014/main" id="{2C4DEB35-7E2A-4934-8571-62BDBB019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786" y="4297148"/>
            <a:ext cx="1223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6" name="Text Box 273">
            <a:extLst>
              <a:ext uri="{FF2B5EF4-FFF2-40B4-BE49-F238E27FC236}">
                <a16:creationId xmlns:a16="http://schemas.microsoft.com/office/drawing/2014/main" id="{19DAF6B2-06E9-4734-8B78-74A741508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014" y="4356102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2/98</a:t>
            </a:r>
          </a:p>
        </p:txBody>
      </p:sp>
      <p:sp>
        <p:nvSpPr>
          <p:cNvPr id="177" name="Text Box 274">
            <a:extLst>
              <a:ext uri="{FF2B5EF4-FFF2-40B4-BE49-F238E27FC236}">
                <a16:creationId xmlns:a16="http://schemas.microsoft.com/office/drawing/2014/main" id="{C617E325-816C-49C5-A566-DC58829FF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821" y="4111551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78" name="Rectangle 7">
            <a:extLst>
              <a:ext uri="{FF2B5EF4-FFF2-40B4-BE49-F238E27FC236}">
                <a16:creationId xmlns:a16="http://schemas.microsoft.com/office/drawing/2014/main" id="{0EB34242-05DF-41E3-BB1A-21F8A548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264" y="4220465"/>
            <a:ext cx="828675" cy="439142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 err="1">
                <a:solidFill>
                  <a:srgbClr val="000000"/>
                </a:solidFill>
                <a:ea typeface="굴림" charset="-127"/>
              </a:rPr>
              <a:t>bioDieselMix</a:t>
            </a:r>
            <a:endParaRPr lang="en-US" altLang="ko-KR" sz="1000" kern="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E20349-4B8B-4A50-A171-FB7D3B5B4D8D}"/>
              </a:ext>
            </a:extLst>
          </p:cNvPr>
          <p:cNvSpPr txBox="1"/>
          <p:nvPr/>
        </p:nvSpPr>
        <p:spPr>
          <a:xfrm>
            <a:off x="3018207" y="422254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7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80" name="Line 246">
            <a:extLst>
              <a:ext uri="{FF2B5EF4-FFF2-40B4-BE49-F238E27FC236}">
                <a16:creationId xmlns:a16="http://schemas.microsoft.com/office/drawing/2014/main" id="{F378D8C8-037F-4ED5-8B21-C7BC113E9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674" y="47819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82" name="Line 272">
            <a:extLst>
              <a:ext uri="{FF2B5EF4-FFF2-40B4-BE49-F238E27FC236}">
                <a16:creationId xmlns:a16="http://schemas.microsoft.com/office/drawing/2014/main" id="{36330419-1099-4D1E-93F3-A15B4A959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0738" y="4796264"/>
            <a:ext cx="808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83" name="Text Box 253">
            <a:extLst>
              <a:ext uri="{FF2B5EF4-FFF2-40B4-BE49-F238E27FC236}">
                <a16:creationId xmlns:a16="http://schemas.microsoft.com/office/drawing/2014/main" id="{2FBF6014-FACD-407E-9E56-73FD6204C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720" y="453115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14km</a:t>
            </a:r>
          </a:p>
        </p:txBody>
      </p:sp>
      <p:sp>
        <p:nvSpPr>
          <p:cNvPr id="184" name="Rectangle 7">
            <a:extLst>
              <a:ext uri="{FF2B5EF4-FFF2-40B4-BE49-F238E27FC236}">
                <a16:creationId xmlns:a16="http://schemas.microsoft.com/office/drawing/2014/main" id="{7EC8FEB7-3DB9-4B84-A3F7-692C1D40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401" y="4602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SUV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/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748A95-DD0F-48A7-8C9C-2EC86F60B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45" y="4335384"/>
                <a:ext cx="1005725" cy="277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D36AE4C9-F44B-4003-A3EA-C9564A026A70}"/>
              </a:ext>
            </a:extLst>
          </p:cNvPr>
          <p:cNvSpPr txBox="1"/>
          <p:nvPr/>
        </p:nvSpPr>
        <p:spPr>
          <a:xfrm>
            <a:off x="5354480" y="460534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11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0" name="Line 237">
            <a:extLst>
              <a:ext uri="{FF2B5EF4-FFF2-40B4-BE49-F238E27FC236}">
                <a16:creationId xmlns:a16="http://schemas.microsoft.com/office/drawing/2014/main" id="{FA6FB6D7-6E53-46BC-ADD4-D78C97C3A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453" y="3081006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5" name="Text Box 259">
            <a:extLst>
              <a:ext uri="{FF2B5EF4-FFF2-40B4-BE49-F238E27FC236}">
                <a16:creationId xmlns:a16="http://schemas.microsoft.com/office/drawing/2014/main" id="{27E4D8ED-0B29-4F4B-9A3A-5BFD941C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569" y="288849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1" name="Line 272">
            <a:extLst>
              <a:ext uri="{FF2B5EF4-FFF2-40B4-BE49-F238E27FC236}">
                <a16:creationId xmlns:a16="http://schemas.microsoft.com/office/drawing/2014/main" id="{BAC4ECB6-4E1A-496A-88DC-4FDD903D7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9021" y="3303286"/>
            <a:ext cx="30580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5" name="Text Box 260">
            <a:extLst>
              <a:ext uri="{FF2B5EF4-FFF2-40B4-BE49-F238E27FC236}">
                <a16:creationId xmlns:a16="http://schemas.microsoft.com/office/drawing/2014/main" id="{60D25F8F-2E57-492C-AD0F-D19D770F7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145" y="3113900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17" name="Line 237">
            <a:extLst>
              <a:ext uri="{FF2B5EF4-FFF2-40B4-BE49-F238E27FC236}">
                <a16:creationId xmlns:a16="http://schemas.microsoft.com/office/drawing/2014/main" id="{98D85C3F-2510-4E7E-A19F-A941A64F6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9280" y="3161832"/>
            <a:ext cx="603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33" name="Text Box 253">
            <a:extLst>
              <a:ext uri="{FF2B5EF4-FFF2-40B4-BE49-F238E27FC236}">
                <a16:creationId xmlns:a16="http://schemas.microsoft.com/office/drawing/2014/main" id="{7513128B-A009-4D50-8662-B5E9BADEA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103" y="2942896"/>
            <a:ext cx="585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44km</a:t>
            </a:r>
          </a:p>
        </p:txBody>
      </p:sp>
      <p:sp>
        <p:nvSpPr>
          <p:cNvPr id="135" name="Rectangle 7">
            <a:extLst>
              <a:ext uri="{FF2B5EF4-FFF2-40B4-BE49-F238E27FC236}">
                <a16:creationId xmlns:a16="http://schemas.microsoft.com/office/drawing/2014/main" id="{275AEDFE-A965-4417-B772-A24E4000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987" y="3011944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ACD6382-EB8B-4CAE-BC57-13E2C4CE2F32}"/>
              </a:ext>
            </a:extLst>
          </p:cNvPr>
          <p:cNvSpPr txBox="1"/>
          <p:nvPr/>
        </p:nvSpPr>
        <p:spPr>
          <a:xfrm>
            <a:off x="5295952" y="301152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9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DC8E75-3CCE-4776-B525-4E88D39F1242}"/>
              </a:ext>
            </a:extLst>
          </p:cNvPr>
          <p:cNvSpPr/>
          <p:nvPr/>
        </p:nvSpPr>
        <p:spPr>
          <a:xfrm>
            <a:off x="2771616" y="5268706"/>
            <a:ext cx="2515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 </a:t>
            </a:r>
            <a:r>
              <a:rPr lang="ko-KR" altLang="en-US" dirty="0" err="1"/>
              <a:t>litre</a:t>
            </a:r>
            <a:r>
              <a:rPr lang="ko-KR" altLang="en-US" dirty="0"/>
              <a:t> of </a:t>
            </a:r>
            <a:r>
              <a:rPr lang="ko-KR" altLang="en-US" dirty="0" err="1"/>
              <a:t>gasoline</a:t>
            </a:r>
            <a:r>
              <a:rPr lang="ko-KR" altLang="en-US" dirty="0"/>
              <a:t>. = 34MJ. = 9.4kWh</a:t>
            </a:r>
          </a:p>
        </p:txBody>
      </p:sp>
      <p:sp>
        <p:nvSpPr>
          <p:cNvPr id="92" name="Text Box 259">
            <a:extLst>
              <a:ext uri="{FF2B5EF4-FFF2-40B4-BE49-F238E27FC236}">
                <a16:creationId xmlns:a16="http://schemas.microsoft.com/office/drawing/2014/main" id="{229A0F85-D2A9-4A81-B86E-93260A82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309" y="4574562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</p:spTree>
    <p:extLst>
      <p:ext uri="{BB962C8B-B14F-4D97-AF65-F5344CB8AC3E}">
        <p14:creationId xmlns:p14="http://schemas.microsoft.com/office/powerpoint/2010/main" val="365110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en-US" altLang="ko-KR" b="0" dirty="0" err="1"/>
              <a:t>tr</a:t>
            </a:r>
            <a:r>
              <a:rPr lang="en-US" altLang="ko-KR" b="0" dirty="0"/>
              <a:t> with multiple activities</a:t>
            </a:r>
            <a:endParaRPr lang="ko-KR" altLang="en-US" b="0" dirty="0"/>
          </a:p>
        </p:txBody>
      </p:sp>
      <p:sp>
        <p:nvSpPr>
          <p:cNvPr id="76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3486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Some technologies have multiple activities</a:t>
            </a: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96850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03993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47173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25583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78593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78117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476500" y="43727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96850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090987" y="4275480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737084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>
            <a:off x="2695575" y="3355007"/>
            <a:ext cx="28527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135813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367463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855787" y="276110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881187" y="344372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887537" y="4220592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17988" y="4064344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316663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2263776" y="4169518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716657" y="354457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4757858" y="314125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7914" y="4356256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75213" y="221362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78593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690812" y="4600814"/>
            <a:ext cx="2857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697163" y="4169519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698751" y="39650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6367463" y="3297231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330152" y="430034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379974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6396158" y="308297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698750" y="3959364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680233" y="3769978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368790" y="3831296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412243" y="361840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5551299" y="315781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5371610" y="2811755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6680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456606" y="2773004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395976" y="282825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47910" y="316267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41293" y="438927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262313" y="408933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62256" y="4091558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94712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4707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95890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5885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95890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5890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69001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47650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26377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94465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310323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115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116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678754" y="5481906"/>
                <a:ext cx="199817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1,2,3,4,5,6,7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 kern="0">
                        <a:latin typeface="Cambria Math" panose="02040503050406030204" pitchFamily="18" charset="0"/>
                      </a:rPr>
                      <m:t>={6}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54" y="5481906"/>
                <a:ext cx="1998176" cy="276999"/>
              </a:xfrm>
              <a:prstGeom prst="rect">
                <a:avLst/>
              </a:prstGeom>
              <a:blipFill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/>
              <p:cNvSpPr/>
              <p:nvPr/>
            </p:nvSpPr>
            <p:spPr>
              <a:xfrm>
                <a:off x="1662364" y="5775391"/>
                <a:ext cx="23570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\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직사각형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364" y="5775391"/>
                <a:ext cx="2357056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/>
          <p:cNvSpPr txBox="1"/>
          <p:nvPr/>
        </p:nvSpPr>
        <p:spPr>
          <a:xfrm>
            <a:off x="5538883" y="3669370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1. A Simplified Mathematical Formulation for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1187963" y="2565110"/>
              <a:ext cx="5913764" cy="35470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indent="0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59746712"/>
                  </p:ext>
                </p:extLst>
              </p:nvPr>
            </p:nvGraphicFramePr>
            <p:xfrm>
              <a:off x="1187963" y="2565110"/>
              <a:ext cx="5913764" cy="35470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65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129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42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952" r="-4425" b="-46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4257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 smtClean="0">
                              <a:solidFill>
                                <a:srgbClr val="000000"/>
                              </a:solidFill>
                              <a:effectLst/>
                            </a:rPr>
                            <a:t>subjec </a:t>
                          </a: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27532" r="-4425" b="-2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6039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090" t="-527957" r="-4425" b="-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/>
              <p:cNvSpPr txBox="1">
                <a:spLocks/>
              </p:cNvSpPr>
              <p:nvPr/>
            </p:nvSpPr>
            <p:spPr bwMode="auto">
              <a:xfrm>
                <a:off x="1001299" y="789665"/>
                <a:ext cx="8010525" cy="166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technologies with multiple activities </a:t>
                </a: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activity set for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</a:t>
                </a:r>
              </a:p>
              <a:p>
                <a:pPr marL="342900" lvl="1" indent="-342900">
                  <a:buClr>
                    <a:schemeClr val="tx2"/>
                  </a:buClr>
                  <a:buFont typeface="Wingdings" pitchFamily="2" charset="2"/>
                  <a:buChar char="§"/>
                </a:pPr>
                <a:r>
                  <a: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convenience,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(⊆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set of activities generating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𝑗</m:t>
                    </m:r>
                  </m:oMath>
                </a14:m>
                <a:endParaRPr lang="en-US" altLang="ko-KR" sz="1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set of activities consuming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𝑗</m:t>
                    </m:r>
                  </m:oMath>
                </a14:m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activity variable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de-DE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altLang="ko-KR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main output efficiency of activity variable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altLang="ko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ko-KR" alt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299" y="789665"/>
                <a:ext cx="8010525" cy="1668189"/>
              </a:xfrm>
              <a:prstGeom prst="rect">
                <a:avLst/>
              </a:prstGeom>
              <a:blipFill rotWithShape="0">
                <a:blip r:embed="rId3"/>
                <a:stretch>
                  <a:fillRect t="-733" b="-1391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3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2055964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127402" y="987000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559202" y="1308419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343302" y="1121980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873402" y="2269888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868640" y="3750013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572038" y="20650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2055964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310214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267352" y="974300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186581" y="1946297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769001" y="1755750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751665" y="3244581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 flipV="1">
            <a:off x="2786466" y="2862504"/>
            <a:ext cx="28263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310214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7059764" y="767925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750202" y="971125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223276" y="1436451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454927" y="420958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943251" y="205398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968651" y="273661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975001" y="3513477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232810" y="1766332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404127" y="147476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2359370" y="1840335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781183" y="3052071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4822384" y="2648747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875378" y="39936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962677" y="150651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873401" y="2950925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778276" y="4238158"/>
            <a:ext cx="2857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801657" y="1889443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881464" y="16448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6431989" y="2804728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426973" y="395879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467438" y="1746225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6460684" y="2590473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775716" y="3466861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44759" y="327747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433316" y="333879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476769" y="3125901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5615825" y="266530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5436136" y="2319252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609199" y="317551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521132" y="2280501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629040" y="155768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629637" y="155766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624654" y="40296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357907" y="176015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357850" y="17558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1034592" y="3601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34535" y="359837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1046371" y="278458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46314" y="278041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1046371" y="20961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046370" y="209191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4762747" y="1381599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777481" y="1709911"/>
            <a:ext cx="0" cy="36333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546377" y="1474764"/>
            <a:ext cx="0" cy="32085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324866" y="1329107"/>
            <a:ext cx="0" cy="278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5143509" y="2041362"/>
                <a:ext cx="1582549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9" y="2041362"/>
                <a:ext cx="1582549" cy="279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86208" y="4901105"/>
                <a:ext cx="13229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208" y="4901105"/>
                <a:ext cx="1322926" cy="184666"/>
              </a:xfrm>
              <a:prstGeom prst="rect">
                <a:avLst/>
              </a:prstGeom>
              <a:blipFill rotWithShape="0">
                <a:blip r:embed="rId3"/>
                <a:stretch>
                  <a:fillRect l="-2304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393398" y="4954318"/>
                <a:ext cx="16896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98" y="4954318"/>
                <a:ext cx="1689693" cy="184666"/>
              </a:xfrm>
              <a:prstGeom prst="rect">
                <a:avLst/>
              </a:prstGeom>
              <a:blipFill>
                <a:blip r:embed="rId4"/>
                <a:stretch>
                  <a:fillRect l="-1805" r="-216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806264" y="5121006"/>
                <a:ext cx="111286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264" y="5121006"/>
                <a:ext cx="1112869" cy="346890"/>
              </a:xfrm>
              <a:prstGeom prst="rect">
                <a:avLst/>
              </a:prstGeom>
              <a:blipFill rotWithShape="0">
                <a:blip r:embed="rId5"/>
                <a:stretch>
                  <a:fillRect l="-1093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32076" y="5261121"/>
                <a:ext cx="2425792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76" y="5261121"/>
                <a:ext cx="2425792" cy="189732"/>
              </a:xfrm>
              <a:prstGeom prst="rect">
                <a:avLst/>
              </a:prstGeom>
              <a:blipFill>
                <a:blip r:embed="rId6"/>
                <a:stretch>
                  <a:fillRect l="-1256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118128" y="411077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8" y="4110770"/>
                <a:ext cx="1205330" cy="184666"/>
              </a:xfrm>
              <a:prstGeom prst="rect">
                <a:avLst/>
              </a:prstGeom>
              <a:blipFill>
                <a:blip r:embed="rId7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834589" y="4340819"/>
                <a:ext cx="541174" cy="18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89" y="4340819"/>
                <a:ext cx="541174" cy="185564"/>
              </a:xfrm>
              <a:prstGeom prst="rect">
                <a:avLst/>
              </a:prstGeom>
              <a:blipFill>
                <a:blip r:embed="rId8"/>
                <a:stretch>
                  <a:fillRect l="-4494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407953" y="4706249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953" y="4706249"/>
                <a:ext cx="1258421" cy="184666"/>
              </a:xfrm>
              <a:prstGeom prst="rect">
                <a:avLst/>
              </a:prstGeom>
              <a:blipFill>
                <a:blip r:embed="rId9"/>
                <a:stretch>
                  <a:fillRect l="-48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922112" y="4934406"/>
                <a:ext cx="739818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112" y="4934406"/>
                <a:ext cx="739818" cy="346890"/>
              </a:xfrm>
              <a:prstGeom prst="rect">
                <a:avLst/>
              </a:prstGeom>
              <a:blipFill>
                <a:blip r:embed="rId10"/>
                <a:stretch>
                  <a:fillRect l="-1639" t="-1754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33107" y="5369561"/>
                <a:ext cx="16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.1,6.2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7" y="5369561"/>
                <a:ext cx="1680588" cy="184666"/>
              </a:xfrm>
              <a:prstGeom prst="rect">
                <a:avLst/>
              </a:prstGeom>
              <a:blipFill>
                <a:blip r:embed="rId11"/>
                <a:stretch>
                  <a:fillRect l="-181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689339" y="5624099"/>
                <a:ext cx="1477905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39" y="5624099"/>
                <a:ext cx="1477905" cy="187103"/>
              </a:xfrm>
              <a:prstGeom prst="rect">
                <a:avLst/>
              </a:prstGeom>
              <a:blipFill>
                <a:blip r:embed="rId12"/>
                <a:stretch>
                  <a:fillRect l="-82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5626251" y="1298389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51" y="1298389"/>
                <a:ext cx="904928" cy="2820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5607440" y="3769150"/>
                <a:ext cx="900118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40" y="3769150"/>
                <a:ext cx="900118" cy="2775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5445516" y="233217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17197" y="265943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621733" y="40329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614115" y="3171667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3121176" y="5828456"/>
                <a:ext cx="139236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1,2,3,4,5,6,7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76" y="5828456"/>
                <a:ext cx="1392369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/>
              <p:cNvSpPr/>
              <p:nvPr/>
            </p:nvSpPr>
            <p:spPr>
              <a:xfrm>
                <a:off x="3076209" y="6050057"/>
                <a:ext cx="23570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\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직사각형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209" y="6050057"/>
                <a:ext cx="2357056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08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1728393" y="752062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2563411" y="2196958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>
            <a:off x="1997380" y="1795665"/>
            <a:ext cx="14272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4409284" y="746544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 flipH="1">
            <a:off x="5015260" y="1062096"/>
            <a:ext cx="0" cy="163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2592929" y="2004448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3" name="Text Box 260"/>
          <p:cNvSpPr txBox="1">
            <a:spLocks noChangeArrowheads="1"/>
          </p:cNvSpPr>
          <p:nvPr/>
        </p:nvSpPr>
        <p:spPr bwMode="auto">
          <a:xfrm>
            <a:off x="2634130" y="1601124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4243735" y="1757105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4272430" y="154285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1997380" y="2414129"/>
            <a:ext cx="142506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2556505" y="2229852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4245062" y="2291170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4288515" y="207827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0" name="Rectangle 7"/>
          <p:cNvSpPr>
            <a:spLocks noChangeArrowheads="1"/>
          </p:cNvSpPr>
          <p:nvPr/>
        </p:nvSpPr>
        <p:spPr bwMode="auto">
          <a:xfrm>
            <a:off x="3427571" y="1617684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3247882" y="1271629"/>
            <a:ext cx="1178088" cy="1359673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000"/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3420945" y="212789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332878" y="1232878"/>
            <a:ext cx="11569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plug-in hybrid</a:t>
            </a: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2559308" y="1096488"/>
            <a:ext cx="0" cy="163191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LP)</a:t>
            </a:r>
            <a:r>
              <a:rPr lang="ko-KR" altLang="en-US" b="0" dirty="0"/>
              <a:t>를 이용한 </a:t>
            </a:r>
            <a:r>
              <a:rPr lang="en-US" altLang="ko-KR" b="0" dirty="0"/>
              <a:t>ma </a:t>
            </a:r>
            <a:r>
              <a:rPr lang="ko-KR" altLang="en-US" b="0" dirty="0"/>
              <a:t>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955255" y="993739"/>
                <a:ext cx="1582549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55" y="993739"/>
                <a:ext cx="1582549" cy="279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3257262" y="128455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428943" y="1611813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425861" y="2124044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18" name="Text Box 136">
            <a:extLst>
              <a:ext uri="{FF2B5EF4-FFF2-40B4-BE49-F238E27FC236}">
                <a16:creationId xmlns:a16="http://schemas.microsoft.com/office/drawing/2014/main" id="{50675658-F082-4547-927A-4142E0DD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971" y="4085013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119" name="Line 237">
            <a:extLst>
              <a:ext uri="{FF2B5EF4-FFF2-40B4-BE49-F238E27FC236}">
                <a16:creationId xmlns:a16="http://schemas.microsoft.com/office/drawing/2014/main" id="{2BFF1AE7-C815-4F0C-8078-68BB6BFF6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4989" y="552990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43" name="Line 238">
            <a:extLst>
              <a:ext uri="{FF2B5EF4-FFF2-40B4-BE49-F238E27FC236}">
                <a16:creationId xmlns:a16="http://schemas.microsoft.com/office/drawing/2014/main" id="{7C5A7E2E-22B9-4C2D-8748-C5CF3104A1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9886" y="4819530"/>
            <a:ext cx="14272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44" name="Text Box 136">
            <a:extLst>
              <a:ext uri="{FF2B5EF4-FFF2-40B4-BE49-F238E27FC236}">
                <a16:creationId xmlns:a16="http://schemas.microsoft.com/office/drawing/2014/main" id="{F46BBDA1-4F49-4C29-825A-0EA28F1E0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5405" y="4107851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km/year(6)</a:t>
            </a:r>
          </a:p>
        </p:txBody>
      </p:sp>
      <p:sp>
        <p:nvSpPr>
          <p:cNvPr id="145" name="Line 243">
            <a:extLst>
              <a:ext uri="{FF2B5EF4-FFF2-40B4-BE49-F238E27FC236}">
                <a16:creationId xmlns:a16="http://schemas.microsoft.com/office/drawing/2014/main" id="{9A320757-B45D-42AF-AB4B-3C714F44CC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4104" y="4399549"/>
            <a:ext cx="0" cy="151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50" name="Text Box 259">
            <a:extLst>
              <a:ext uri="{FF2B5EF4-FFF2-40B4-BE49-F238E27FC236}">
                <a16:creationId xmlns:a16="http://schemas.microsoft.com/office/drawing/2014/main" id="{F9CAAA93-C7D4-46BF-9E13-91E4BFCE5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507" y="533739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51" name="Text Box 260">
            <a:extLst>
              <a:ext uri="{FF2B5EF4-FFF2-40B4-BE49-F238E27FC236}">
                <a16:creationId xmlns:a16="http://schemas.microsoft.com/office/drawing/2014/main" id="{A76A7F85-BF06-4FAD-A12B-C0B65D27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636" y="462498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52" name="Line 237">
            <a:extLst>
              <a:ext uri="{FF2B5EF4-FFF2-40B4-BE49-F238E27FC236}">
                <a16:creationId xmlns:a16="http://schemas.microsoft.com/office/drawing/2014/main" id="{99405AD1-B4AF-4B82-9AFF-34AD7D7E5F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8752" y="4793582"/>
            <a:ext cx="75901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3" name="Text Box 253">
            <a:extLst>
              <a:ext uri="{FF2B5EF4-FFF2-40B4-BE49-F238E27FC236}">
                <a16:creationId xmlns:a16="http://schemas.microsoft.com/office/drawing/2014/main" id="{C07CAF4A-64B7-4EE4-BA93-C39F06417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217" y="4540305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54" name="Line 272">
            <a:extLst>
              <a:ext uri="{FF2B5EF4-FFF2-40B4-BE49-F238E27FC236}">
                <a16:creationId xmlns:a16="http://schemas.microsoft.com/office/drawing/2014/main" id="{A4527E8B-28A8-4410-A6EC-FEC0F67C3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8958" y="5747080"/>
            <a:ext cx="142506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55" name="Text Box 260">
            <a:extLst>
              <a:ext uri="{FF2B5EF4-FFF2-40B4-BE49-F238E27FC236}">
                <a16:creationId xmlns:a16="http://schemas.microsoft.com/office/drawing/2014/main" id="{1A6F0E6B-3750-4FBE-9798-36F3A62F3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083" y="556280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56" name="Line 237">
            <a:extLst>
              <a:ext uri="{FF2B5EF4-FFF2-40B4-BE49-F238E27FC236}">
                <a16:creationId xmlns:a16="http://schemas.microsoft.com/office/drawing/2014/main" id="{1E21ED82-E400-4F04-8AC5-C17558EA8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640" y="5624121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7" name="Text Box 253">
            <a:extLst>
              <a:ext uri="{FF2B5EF4-FFF2-40B4-BE49-F238E27FC236}">
                <a16:creationId xmlns:a16="http://schemas.microsoft.com/office/drawing/2014/main" id="{D6C66F1B-C27B-4E68-8887-E39A5F867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304" y="541871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58" name="Rectangle 7">
            <a:extLst>
              <a:ext uri="{FF2B5EF4-FFF2-40B4-BE49-F238E27FC236}">
                <a16:creationId xmlns:a16="http://schemas.microsoft.com/office/drawing/2014/main" id="{1BFD8A1E-AA04-46F6-BEB6-DFC328BB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77" y="463524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60" name="Rectangle 7">
            <a:extLst>
              <a:ext uri="{FF2B5EF4-FFF2-40B4-BE49-F238E27FC236}">
                <a16:creationId xmlns:a16="http://schemas.microsoft.com/office/drawing/2014/main" id="{B257FE58-E918-487B-AFDE-CB5D9B2F1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23" y="545454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62" name="Line 243">
            <a:extLst>
              <a:ext uri="{FF2B5EF4-FFF2-40B4-BE49-F238E27FC236}">
                <a16:creationId xmlns:a16="http://schemas.microsoft.com/office/drawing/2014/main" id="{32E20B8B-8FBC-4B44-968B-7ED45A3307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1770" y="4454663"/>
            <a:ext cx="0" cy="151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3DC5A46-6528-4E2A-9A2E-7565CACFB16E}"/>
                  </a:ext>
                </a:extLst>
              </p:cNvPr>
              <p:cNvSpPr/>
              <p:nvPr/>
            </p:nvSpPr>
            <p:spPr>
              <a:xfrm>
                <a:off x="6695559" y="5624479"/>
                <a:ext cx="752642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43DC5A46-6528-4E2A-9A2E-7565CACF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59" y="5624479"/>
                <a:ext cx="752642" cy="279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B4A44448-34C9-439F-99B3-2F6D67E66307}"/>
              </a:ext>
            </a:extLst>
          </p:cNvPr>
          <p:cNvSpPr txBox="1"/>
          <p:nvPr/>
        </p:nvSpPr>
        <p:spPr>
          <a:xfrm>
            <a:off x="4211449" y="4635678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E3992C0-9F9E-48D5-B864-455C6E4CE3DE}"/>
              </a:ext>
            </a:extLst>
          </p:cNvPr>
          <p:cNvSpPr txBox="1"/>
          <p:nvPr/>
        </p:nvSpPr>
        <p:spPr>
          <a:xfrm>
            <a:off x="4201133" y="5456995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67" name="Rectangle 7">
            <a:extLst>
              <a:ext uri="{FF2B5EF4-FFF2-40B4-BE49-F238E27FC236}">
                <a16:creationId xmlns:a16="http://schemas.microsoft.com/office/drawing/2014/main" id="{C7B3D15A-3EFD-4F85-89BC-8CAF069F9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507" y="5048613"/>
            <a:ext cx="828675" cy="546996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plug-in hybrid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capacity</a:t>
            </a:r>
          </a:p>
        </p:txBody>
      </p:sp>
      <p:sp>
        <p:nvSpPr>
          <p:cNvPr id="168" name="Line 243">
            <a:extLst>
              <a:ext uri="{FF2B5EF4-FFF2-40B4-BE49-F238E27FC236}">
                <a16:creationId xmlns:a16="http://schemas.microsoft.com/office/drawing/2014/main" id="{08744CB3-CFF4-406B-910F-5ECC505F0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16508" y="4391468"/>
            <a:ext cx="0" cy="151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69" name="Line 237">
            <a:extLst>
              <a:ext uri="{FF2B5EF4-FFF2-40B4-BE49-F238E27FC236}">
                <a16:creationId xmlns:a16="http://schemas.microsoft.com/office/drawing/2014/main" id="{EFDDD9A8-FFD0-4B1C-B488-EE8067F35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104" y="538482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3F32077-804C-44F2-96EC-4D1AEB124143}"/>
              </a:ext>
            </a:extLst>
          </p:cNvPr>
          <p:cNvSpPr txBox="1"/>
          <p:nvPr/>
        </p:nvSpPr>
        <p:spPr>
          <a:xfrm>
            <a:off x="6636275" y="505294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71" name="Line 237">
            <a:extLst>
              <a:ext uri="{FF2B5EF4-FFF2-40B4-BE49-F238E27FC236}">
                <a16:creationId xmlns:a16="http://schemas.microsoft.com/office/drawing/2014/main" id="{BCE02E4D-C7E3-45DE-9F22-08A0D009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8783" y="5384829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72" name="Text Box 253">
            <a:extLst>
              <a:ext uri="{FF2B5EF4-FFF2-40B4-BE49-F238E27FC236}">
                <a16:creationId xmlns:a16="http://schemas.microsoft.com/office/drawing/2014/main" id="{AE4D40D2-59AE-4277-B038-BA5BBA2A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094" y="515554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73" name="Text Box 253">
            <a:extLst>
              <a:ext uri="{FF2B5EF4-FFF2-40B4-BE49-F238E27FC236}">
                <a16:creationId xmlns:a16="http://schemas.microsoft.com/office/drawing/2014/main" id="{26B6D015-3C91-43D4-BAD0-61E4A5E23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269" y="5156050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74" name="Text Box 136">
            <a:extLst>
              <a:ext uri="{FF2B5EF4-FFF2-40B4-BE49-F238E27FC236}">
                <a16:creationId xmlns:a16="http://schemas.microsoft.com/office/drawing/2014/main" id="{3B9FD862-D8D0-463F-8EB8-CB785E63A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235" y="4114469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plug-in km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dummy(5)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317478-0198-4779-9C65-39B9BC13B378}"/>
                  </a:ext>
                </a:extLst>
              </p:cNvPr>
              <p:cNvSpPr/>
              <p:nvPr/>
            </p:nvSpPr>
            <p:spPr>
              <a:xfrm>
                <a:off x="6032150" y="1492206"/>
                <a:ext cx="2670539" cy="595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317478-0198-4779-9C65-39B9BC13B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50" y="1492206"/>
                <a:ext cx="2670539" cy="595291"/>
              </a:xfrm>
              <a:prstGeom prst="rect">
                <a:avLst/>
              </a:prstGeom>
              <a:blipFill>
                <a:blip r:embed="rId4"/>
                <a:stretch>
                  <a:fillRect l="-17580" t="-96907" b="-150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120BAD-8707-4BD7-8C6F-24C1A5F7502B}"/>
                  </a:ext>
                </a:extLst>
              </p:cNvPr>
              <p:cNvSpPr/>
              <p:nvPr/>
            </p:nvSpPr>
            <p:spPr>
              <a:xfrm>
                <a:off x="272397" y="4085013"/>
                <a:ext cx="178805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30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+50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.2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ko-KR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de-DE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5120BAD-8707-4BD7-8C6F-24C1A5F75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97" y="4085013"/>
                <a:ext cx="1788054" cy="279435"/>
              </a:xfrm>
              <a:prstGeom prst="rect">
                <a:avLst/>
              </a:prstGeom>
              <a:blipFill>
                <a:blip r:embed="rId5"/>
                <a:stretch>
                  <a:fillRect l="-341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006A7B4-E509-4810-80DA-DC3535B32577}"/>
                  </a:ext>
                </a:extLst>
              </p:cNvPr>
              <p:cNvSpPr/>
              <p:nvPr/>
            </p:nvSpPr>
            <p:spPr>
              <a:xfrm>
                <a:off x="5003470" y="5970316"/>
                <a:ext cx="158126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006A7B4-E509-4810-80DA-DC3535B32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70" y="5970316"/>
                <a:ext cx="1581267" cy="279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74BD937-2492-456B-A286-0194A10D424B}"/>
                  </a:ext>
                </a:extLst>
              </p:cNvPr>
              <p:cNvSpPr txBox="1"/>
              <p:nvPr/>
            </p:nvSpPr>
            <p:spPr>
              <a:xfrm>
                <a:off x="7584767" y="6004643"/>
                <a:ext cx="1573443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74BD937-2492-456B-A286-0194A10D4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767" y="6004643"/>
                <a:ext cx="1573443" cy="189732"/>
              </a:xfrm>
              <a:prstGeom prst="rect">
                <a:avLst/>
              </a:prstGeom>
              <a:blipFill>
                <a:blip r:embed="rId7"/>
                <a:stretch>
                  <a:fillRect l="-1938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2AD4C71-079C-4EC3-A203-829E4CE5964A}"/>
              </a:ext>
            </a:extLst>
          </p:cNvPr>
          <p:cNvSpPr/>
          <p:nvPr/>
        </p:nvSpPr>
        <p:spPr>
          <a:xfrm>
            <a:off x="152631" y="2917115"/>
            <a:ext cx="9538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multiple activities</a:t>
            </a:r>
            <a:r>
              <a:rPr lang="ko-KR" altLang="en-US" dirty="0"/>
              <a:t>를 가지는 경우 </a:t>
            </a:r>
            <a:r>
              <a:rPr lang="en-US" altLang="ko-KR" dirty="0"/>
              <a:t>capacity</a:t>
            </a:r>
            <a:r>
              <a:rPr lang="ko-KR" altLang="en-US" dirty="0"/>
              <a:t>와 개별 </a:t>
            </a:r>
            <a:r>
              <a:rPr lang="en-US" altLang="ko-KR" dirty="0"/>
              <a:t>activity</a:t>
            </a:r>
            <a:r>
              <a:rPr lang="ko-KR" altLang="en-US" dirty="0"/>
              <a:t>를 각각의 </a:t>
            </a:r>
            <a:r>
              <a:rPr lang="en-US" altLang="ko-KR" dirty="0"/>
              <a:t>technology</a:t>
            </a:r>
            <a:r>
              <a:rPr lang="ko-KR" altLang="en-US" dirty="0"/>
              <a:t>로 분리함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plug-in</a:t>
            </a:r>
            <a:r>
              <a:rPr lang="ko-KR" altLang="en-US" dirty="0"/>
              <a:t>의 경우 아래와 같이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technology</a:t>
            </a:r>
            <a:r>
              <a:rPr lang="ko-KR" altLang="en-US" dirty="0"/>
              <a:t>로 분리</a:t>
            </a:r>
            <a:endParaRPr lang="en-US" altLang="ko-KR" dirty="0"/>
          </a:p>
          <a:p>
            <a:r>
              <a:rPr lang="ko-KR" altLang="en-US" dirty="0"/>
              <a:t>이때 변동비는 </a:t>
            </a:r>
            <a:r>
              <a:rPr lang="en-US" altLang="ko-KR" dirty="0"/>
              <a:t>[city activity(6.1)] </a:t>
            </a:r>
            <a:r>
              <a:rPr lang="ko-KR" altLang="en-US" dirty="0"/>
              <a:t>및 </a:t>
            </a:r>
            <a:r>
              <a:rPr lang="en-US" altLang="ko-KR" dirty="0"/>
              <a:t>[highway activity(6.2)]</a:t>
            </a:r>
            <a:r>
              <a:rPr lang="ko-KR" altLang="en-US" dirty="0"/>
              <a:t>에 대해서만 부과하고</a:t>
            </a:r>
            <a:r>
              <a:rPr lang="en-US" altLang="ko-KR" dirty="0"/>
              <a:t>, </a:t>
            </a:r>
            <a:r>
              <a:rPr lang="ko-KR" altLang="en-US" dirty="0"/>
              <a:t>투자비 및 연간 고정비는 </a:t>
            </a:r>
            <a:r>
              <a:rPr lang="en-US" altLang="ko-KR" dirty="0"/>
              <a:t>[plug-in hybrid capacity(6)]</a:t>
            </a:r>
            <a:r>
              <a:rPr lang="ko-KR" altLang="en-US" dirty="0"/>
              <a:t>에 부과함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29C4C1-692E-4F52-8797-8377F89DF6E5}"/>
              </a:ext>
            </a:extLst>
          </p:cNvPr>
          <p:cNvSpPr/>
          <p:nvPr/>
        </p:nvSpPr>
        <p:spPr>
          <a:xfrm>
            <a:off x="152631" y="3613806"/>
            <a:ext cx="94355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(Basic LP)</a:t>
            </a:r>
            <a:r>
              <a:rPr lang="ko-KR" altLang="en-US" dirty="0"/>
              <a:t>를 이용하여 </a:t>
            </a:r>
            <a:r>
              <a:rPr lang="en-US" altLang="ko-KR" dirty="0"/>
              <a:t>ma</a:t>
            </a:r>
            <a:r>
              <a:rPr lang="ko-KR" altLang="en-US" dirty="0"/>
              <a:t>를 표현할 수 있으므로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formulation</a:t>
            </a:r>
            <a:r>
              <a:rPr lang="ko-KR" altLang="en-US" dirty="0"/>
              <a:t>의 단순화</a:t>
            </a:r>
            <a:r>
              <a:rPr lang="en-US" altLang="ko-KR" dirty="0"/>
              <a:t>/</a:t>
            </a:r>
            <a:r>
              <a:rPr lang="ko-KR" altLang="en-US" dirty="0"/>
              <a:t>일관성을 유지할 수 있고</a:t>
            </a:r>
            <a:r>
              <a:rPr lang="en-US" altLang="ko-KR" dirty="0"/>
              <a:t>, </a:t>
            </a:r>
            <a:r>
              <a:rPr lang="ko-KR" altLang="en-US" dirty="0"/>
              <a:t>시스템 개발시에 </a:t>
            </a:r>
            <a:r>
              <a:rPr lang="en-US" altLang="ko-KR" dirty="0"/>
              <a:t>UI </a:t>
            </a:r>
            <a:r>
              <a:rPr lang="ko-KR" altLang="en-US" dirty="0"/>
              <a:t>구현도 매우 단순화됨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0FCF3DB-37F4-4786-80C9-D8CCB7EF8999}"/>
                  </a:ext>
                </a:extLst>
              </p:cNvPr>
              <p:cNvSpPr/>
              <p:nvPr/>
            </p:nvSpPr>
            <p:spPr>
              <a:xfrm>
                <a:off x="4309981" y="4345553"/>
                <a:ext cx="45916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0FCF3DB-37F4-4786-80C9-D8CCB7EF8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81" y="4345553"/>
                <a:ext cx="459164" cy="279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94B324-E29E-4E58-8E67-D9EAFBF0D71F}"/>
                  </a:ext>
                </a:extLst>
              </p:cNvPr>
              <p:cNvSpPr/>
              <p:nvPr/>
            </p:nvSpPr>
            <p:spPr>
              <a:xfrm>
                <a:off x="4368262" y="5138941"/>
                <a:ext cx="459164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94B324-E29E-4E58-8E67-D9EAFBF0D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262" y="5138941"/>
                <a:ext cx="459164" cy="2794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0B28E6D-4D71-4E47-A176-E2A299CFD74A}"/>
                  </a:ext>
                </a:extLst>
              </p:cNvPr>
              <p:cNvSpPr/>
              <p:nvPr/>
            </p:nvSpPr>
            <p:spPr>
              <a:xfrm>
                <a:off x="6576576" y="4756566"/>
                <a:ext cx="81605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0B28E6D-4D71-4E47-A176-E2A299CFD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76" y="4756566"/>
                <a:ext cx="816057" cy="2794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76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15636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587074" y="987000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18874" y="1308419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02974" y="1121980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333074" y="2269888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328312" y="3750013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031710" y="2065018"/>
            <a:ext cx="785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15636" y="783800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3769886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3727024" y="974300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646253" y="1946297"/>
            <a:ext cx="5905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 flipV="1">
            <a:off x="4221624" y="1735517"/>
            <a:ext cx="3351186" cy="107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211337" y="3244581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9" name="Line 238"/>
          <p:cNvSpPr>
            <a:spLocks noChangeShapeType="1"/>
          </p:cNvSpPr>
          <p:nvPr/>
        </p:nvSpPr>
        <p:spPr bwMode="auto">
          <a:xfrm flipV="1">
            <a:off x="2246138" y="2862504"/>
            <a:ext cx="28263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3769886" y="780625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8355166" y="767925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8045604" y="971125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km/year(6)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9211404" y="1436451"/>
            <a:ext cx="0" cy="344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8434975" y="4209583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2923" y="2053989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428323" y="2736614"/>
            <a:ext cx="2487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434673" y="3513477"/>
            <a:ext cx="260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3692482" y="1766332"/>
            <a:ext cx="4413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8357620" y="147476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>
            <a:off x="1819042" y="1840335"/>
            <a:ext cx="100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6918926" y="3993600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6916170" y="150651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333073" y="2950925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>
            <a:off x="2237948" y="4238157"/>
            <a:ext cx="53638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8" name="Text Box 273"/>
          <p:cNvSpPr txBox="1">
            <a:spLocks noChangeArrowheads="1"/>
          </p:cNvSpPr>
          <p:nvPr/>
        </p:nvSpPr>
        <p:spPr bwMode="auto">
          <a:xfrm>
            <a:off x="2261329" y="1889443"/>
            <a:ext cx="536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341136" y="1644892"/>
            <a:ext cx="479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1" name="Line 237"/>
          <p:cNvSpPr>
            <a:spLocks noChangeShapeType="1"/>
          </p:cNvSpPr>
          <p:nvPr/>
        </p:nvSpPr>
        <p:spPr bwMode="auto">
          <a:xfrm>
            <a:off x="5914204" y="2883862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8407021" y="395879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8420931" y="1746225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04" name="Text Box 253"/>
          <p:cNvSpPr txBox="1">
            <a:spLocks noChangeArrowheads="1"/>
          </p:cNvSpPr>
          <p:nvPr/>
        </p:nvSpPr>
        <p:spPr bwMode="auto">
          <a:xfrm>
            <a:off x="5850859" y="2664641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30km</a:t>
            </a: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>
            <a:off x="2235388" y="3466861"/>
            <a:ext cx="28349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5914204" y="3340362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5866751" y="309905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7582533" y="155768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83130" y="155766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7604702" y="40296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2817579" y="176015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817522" y="17558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494264" y="3601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94207" y="359837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06043" y="2784587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05986" y="278041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06043" y="2096166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06042" y="209191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 flipH="1">
            <a:off x="4222419" y="1381599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>
            <a:off x="2237153" y="1709911"/>
            <a:ext cx="0" cy="36333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006049" y="1474764"/>
            <a:ext cx="0" cy="32085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784538" y="1329107"/>
            <a:ext cx="0" cy="278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04849" y="157397"/>
            <a:ext cx="8818457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ma) example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09442" y="4912000"/>
                <a:ext cx="14399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5,6.1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442" y="4912000"/>
                <a:ext cx="1439946" cy="184666"/>
              </a:xfrm>
              <a:prstGeom prst="rect">
                <a:avLst/>
              </a:prstGeom>
              <a:blipFill>
                <a:blip r:embed="rId2"/>
                <a:stretch>
                  <a:fillRect l="-2119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8203780" y="4896132"/>
                <a:ext cx="13386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5,6,7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80" y="4896132"/>
                <a:ext cx="1338635" cy="184666"/>
              </a:xfrm>
              <a:prstGeom prst="rect">
                <a:avLst/>
              </a:prstGeom>
              <a:blipFill>
                <a:blip r:embed="rId3"/>
                <a:stretch>
                  <a:fillRect l="-2283" r="-319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265936" y="5121006"/>
                <a:ext cx="1112869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36" y="5121006"/>
                <a:ext cx="1112869" cy="346890"/>
              </a:xfrm>
              <a:prstGeom prst="rect">
                <a:avLst/>
              </a:prstGeom>
              <a:blipFill>
                <a:blip r:embed="rId4"/>
                <a:stretch>
                  <a:fillRect l="-1099" t="-3509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77800" y="4110770"/>
                <a:ext cx="1205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00" y="4110770"/>
                <a:ext cx="1205330" cy="184666"/>
              </a:xfrm>
              <a:prstGeom prst="rect">
                <a:avLst/>
              </a:prstGeom>
              <a:blipFill>
                <a:blip r:embed="rId5"/>
                <a:stretch>
                  <a:fillRect l="-25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294261" y="4340819"/>
                <a:ext cx="541174" cy="185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61" y="4340819"/>
                <a:ext cx="541174" cy="185564"/>
              </a:xfrm>
              <a:prstGeom prst="rect">
                <a:avLst/>
              </a:prstGeom>
              <a:blipFill>
                <a:blip r:embed="rId6"/>
                <a:stretch>
                  <a:fillRect l="-3371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867625" y="4706249"/>
                <a:ext cx="12584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5" y="4706249"/>
                <a:ext cx="1258421" cy="184666"/>
              </a:xfrm>
              <a:prstGeom prst="rect">
                <a:avLst/>
              </a:prstGeom>
              <a:blipFill>
                <a:blip r:embed="rId7"/>
                <a:stretch>
                  <a:fillRect l="-4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381784" y="4934406"/>
                <a:ext cx="739818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84" y="4934406"/>
                <a:ext cx="739818" cy="346890"/>
              </a:xfrm>
              <a:prstGeom prst="rect">
                <a:avLst/>
              </a:prstGeom>
              <a:blipFill>
                <a:blip r:embed="rId8"/>
                <a:stretch>
                  <a:fillRect l="-2479" t="-1754" r="-826"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92779" y="5369561"/>
                <a:ext cx="16805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.1,6.2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9" y="5369561"/>
                <a:ext cx="1680588" cy="184666"/>
              </a:xfrm>
              <a:prstGeom prst="rect">
                <a:avLst/>
              </a:prstGeom>
              <a:blipFill>
                <a:blip r:embed="rId9"/>
                <a:stretch>
                  <a:fillRect l="-1812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149011" y="5624099"/>
                <a:ext cx="1477905" cy="18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11" y="5624099"/>
                <a:ext cx="1477905" cy="187103"/>
              </a:xfrm>
              <a:prstGeom prst="rect">
                <a:avLst/>
              </a:prstGeom>
              <a:blipFill>
                <a:blip r:embed="rId10"/>
                <a:stretch>
                  <a:fillRect l="-82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7579744" y="1298389"/>
                <a:ext cx="904928" cy="282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744" y="1298389"/>
                <a:ext cx="904928" cy="2820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7587488" y="3769150"/>
                <a:ext cx="900118" cy="27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88" y="3769150"/>
                <a:ext cx="900118" cy="277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/>
          <p:cNvSpPr txBox="1"/>
          <p:nvPr/>
        </p:nvSpPr>
        <p:spPr>
          <a:xfrm>
            <a:off x="7601781" y="403299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3198616" y="5932910"/>
                <a:ext cx="18604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1,2,3,4,5,6.1,6.2,6,7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16" y="5932910"/>
                <a:ext cx="1860446" cy="276999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 Box 260">
            <a:extLst>
              <a:ext uri="{FF2B5EF4-FFF2-40B4-BE49-F238E27FC236}">
                <a16:creationId xmlns:a16="http://schemas.microsoft.com/office/drawing/2014/main" id="{84748526-CE8F-43AE-83BC-75A9E0E47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985" y="2670514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9" name="Rectangle 7">
            <a:extLst>
              <a:ext uri="{FF2B5EF4-FFF2-40B4-BE49-F238E27FC236}">
                <a16:creationId xmlns:a16="http://schemas.microsoft.com/office/drawing/2014/main" id="{1E5C3F03-F62A-4ADB-A047-B9CC8CEB0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426" y="2680768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43" name="Rectangle 7">
            <a:extLst>
              <a:ext uri="{FF2B5EF4-FFF2-40B4-BE49-F238E27FC236}">
                <a16:creationId xmlns:a16="http://schemas.microsoft.com/office/drawing/2014/main" id="{DB8D2E93-96DE-467B-AA32-16E15E524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796" y="316891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highway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activity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B064239-22A0-471B-AABD-67FBA4389D7F}"/>
              </a:ext>
            </a:extLst>
          </p:cNvPr>
          <p:cNvSpPr txBox="1"/>
          <p:nvPr/>
        </p:nvSpPr>
        <p:spPr>
          <a:xfrm>
            <a:off x="5078798" y="2681203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6.1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B6D4E2C-3E8D-4AC0-A17A-545B639AB358}"/>
              </a:ext>
            </a:extLst>
          </p:cNvPr>
          <p:cNvSpPr txBox="1"/>
          <p:nvPr/>
        </p:nvSpPr>
        <p:spPr>
          <a:xfrm>
            <a:off x="5077406" y="3171366"/>
            <a:ext cx="147256" cy="150312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8A2BE2"/>
                </a:solidFill>
              </a:rPr>
              <a:t>6.2</a:t>
            </a:r>
            <a:endParaRPr lang="ko-KR" altLang="en-US" sz="800" dirty="0">
              <a:solidFill>
                <a:srgbClr val="8A2BE2"/>
              </a:solidFill>
            </a:endParaRPr>
          </a:p>
        </p:txBody>
      </p:sp>
      <p:sp>
        <p:nvSpPr>
          <p:cNvPr id="155" name="Rectangle 7">
            <a:extLst>
              <a:ext uri="{FF2B5EF4-FFF2-40B4-BE49-F238E27FC236}">
                <a16:creationId xmlns:a16="http://schemas.microsoft.com/office/drawing/2014/main" id="{571C72B5-2815-4FD0-8B70-8EF481205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561" y="2847351"/>
            <a:ext cx="828675" cy="546996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plug-in hybrid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capacity</a:t>
            </a:r>
          </a:p>
        </p:txBody>
      </p:sp>
      <p:sp>
        <p:nvSpPr>
          <p:cNvPr id="156" name="Line 237">
            <a:extLst>
              <a:ext uri="{FF2B5EF4-FFF2-40B4-BE49-F238E27FC236}">
                <a16:creationId xmlns:a16="http://schemas.microsoft.com/office/drawing/2014/main" id="{3601A4A4-AA44-4387-8190-C1181DE19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9158" y="3183567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C88C2BB-DE40-498E-BBC5-38BA0DF08571}"/>
              </a:ext>
            </a:extLst>
          </p:cNvPr>
          <p:cNvSpPr txBox="1"/>
          <p:nvPr/>
        </p:nvSpPr>
        <p:spPr>
          <a:xfrm>
            <a:off x="7531329" y="28516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 dirty="0">
                <a:solidFill>
                  <a:srgbClr val="FF0000"/>
                </a:solidFill>
              </a:rPr>
              <a:t>6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58" name="Line 237">
            <a:extLst>
              <a:ext uri="{FF2B5EF4-FFF2-40B4-BE49-F238E27FC236}">
                <a16:creationId xmlns:a16="http://schemas.microsoft.com/office/drawing/2014/main" id="{B58D2A3C-F730-4DB7-ADAE-E72D93324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3837" y="3183567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59" name="Text Box 253">
            <a:extLst>
              <a:ext uri="{FF2B5EF4-FFF2-40B4-BE49-F238E27FC236}">
                <a16:creationId xmlns:a16="http://schemas.microsoft.com/office/drawing/2014/main" id="{C25AAE23-AE79-4D70-B6A7-CCE011223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148" y="295428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60" name="Text Box 253">
            <a:extLst>
              <a:ext uri="{FF2B5EF4-FFF2-40B4-BE49-F238E27FC236}">
                <a16:creationId xmlns:a16="http://schemas.microsoft.com/office/drawing/2014/main" id="{2272FC61-DAA9-4029-9FC5-20661191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0323" y="2954788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1km</a:t>
            </a:r>
          </a:p>
        </p:txBody>
      </p:sp>
      <p:sp>
        <p:nvSpPr>
          <p:cNvPr id="162" name="Line 243">
            <a:extLst>
              <a:ext uri="{FF2B5EF4-FFF2-40B4-BE49-F238E27FC236}">
                <a16:creationId xmlns:a16="http://schemas.microsoft.com/office/drawing/2014/main" id="{DBC9FC05-24F1-4241-B041-C1096EDBEE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5706" y="1375166"/>
            <a:ext cx="0" cy="35046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163" name="Text Box 136">
            <a:extLst>
              <a:ext uri="{FF2B5EF4-FFF2-40B4-BE49-F238E27FC236}">
                <a16:creationId xmlns:a16="http://schemas.microsoft.com/office/drawing/2014/main" id="{F714AD60-E8DF-41A4-8684-0AC75676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327" y="1003844"/>
            <a:ext cx="155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plug-in km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dummy(5)</a:t>
            </a:r>
          </a:p>
        </p:txBody>
      </p:sp>
      <p:sp>
        <p:nvSpPr>
          <p:cNvPr id="165" name="Text Box 8">
            <a:extLst>
              <a:ext uri="{FF2B5EF4-FFF2-40B4-BE49-F238E27FC236}">
                <a16:creationId xmlns:a16="http://schemas.microsoft.com/office/drawing/2014/main" id="{F0442071-4A3A-4EBD-8DE4-E57B777E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526" y="780624"/>
            <a:ext cx="6944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dummy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DA354FD-D9D5-4146-B86C-89444936AFB4}"/>
                  </a:ext>
                </a:extLst>
              </p:cNvPr>
              <p:cNvSpPr/>
              <p:nvPr/>
            </p:nvSpPr>
            <p:spPr>
              <a:xfrm>
                <a:off x="5716484" y="5081938"/>
                <a:ext cx="1581267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+50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CDA354FD-D9D5-4146-B86C-89444936A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484" y="5081938"/>
                <a:ext cx="1581267" cy="2794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566D6A-9238-4099-98D6-B135B5A330D5}"/>
                  </a:ext>
                </a:extLst>
              </p:cNvPr>
              <p:cNvSpPr txBox="1"/>
              <p:nvPr/>
            </p:nvSpPr>
            <p:spPr>
              <a:xfrm>
                <a:off x="8203780" y="5186430"/>
                <a:ext cx="1573443" cy="189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566D6A-9238-4099-98D6-B135B5A33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80" y="5186430"/>
                <a:ext cx="1573443" cy="189732"/>
              </a:xfrm>
              <a:prstGeom prst="rect">
                <a:avLst/>
              </a:prstGeom>
              <a:blipFill>
                <a:blip r:embed="rId15"/>
                <a:stretch>
                  <a:fillRect l="-2326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A25F1B2-80EC-4A6F-9256-EBFA42F53AB3}"/>
                  </a:ext>
                </a:extLst>
              </p:cNvPr>
              <p:cNvSpPr txBox="1"/>
              <p:nvPr/>
            </p:nvSpPr>
            <p:spPr>
              <a:xfrm>
                <a:off x="5897217" y="4840008"/>
                <a:ext cx="15635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6.1,6.2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A25F1B2-80EC-4A6F-9256-EBFA42F5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4840008"/>
                <a:ext cx="1563570" cy="184666"/>
              </a:xfrm>
              <a:prstGeom prst="rect">
                <a:avLst/>
              </a:prstGeom>
              <a:blipFill>
                <a:blip r:embed="rId16"/>
                <a:stretch>
                  <a:fillRect l="-194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 Box 259">
            <a:extLst>
              <a:ext uri="{FF2B5EF4-FFF2-40B4-BE49-F238E27FC236}">
                <a16:creationId xmlns:a16="http://schemas.microsoft.com/office/drawing/2014/main" id="{F218BF5E-2833-42E1-B656-A502843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381" y="3052071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170" name="Text Box 260">
            <a:extLst>
              <a:ext uri="{FF2B5EF4-FFF2-40B4-BE49-F238E27FC236}">
                <a16:creationId xmlns:a16="http://schemas.microsoft.com/office/drawing/2014/main" id="{28F0CD99-26F8-4E97-9107-8A9E4ABC6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9957" y="327747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CCE9BD9-145D-4A6E-A72B-321F7BD42CB2}"/>
                  </a:ext>
                </a:extLst>
              </p:cNvPr>
              <p:cNvSpPr/>
              <p:nvPr/>
            </p:nvSpPr>
            <p:spPr>
              <a:xfrm>
                <a:off x="7472411" y="2534596"/>
                <a:ext cx="752642" cy="279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DE" altLang="ko-KR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8CCE9BD9-145D-4A6E-A72B-321F7BD42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11" y="2534596"/>
                <a:ext cx="752642" cy="2794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B41A23F-61F2-45FC-9301-9AADC9BB36BF}"/>
                  </a:ext>
                </a:extLst>
              </p:cNvPr>
              <p:cNvSpPr/>
              <p:nvPr/>
            </p:nvSpPr>
            <p:spPr>
              <a:xfrm>
                <a:off x="5383247" y="5917457"/>
                <a:ext cx="16846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1,2,3,4,5,6.1,6.2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B41A23F-61F2-45FC-9301-9AADC9BB3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47" y="5917457"/>
                <a:ext cx="1684627" cy="276999"/>
              </a:xfrm>
              <a:prstGeom prst="rect">
                <a:avLst/>
              </a:prstGeom>
              <a:blipFill>
                <a:blip r:embed="rId1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827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vi with aging(optional)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59" name="내용 개체 틀 2"/>
          <p:cNvSpPr txBox="1">
            <a:spLocks/>
          </p:cNvSpPr>
          <p:nvPr/>
        </p:nvSpPr>
        <p:spPr bwMode="auto">
          <a:xfrm>
            <a:off x="947737" y="790444"/>
            <a:ext cx="7382663" cy="59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12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–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»"/>
              <a:defRPr sz="1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90488" lvl="1" indent="-90488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dirty="0"/>
              <a:t>Lithium Ion Battery degradation by aging</a:t>
            </a:r>
          </a:p>
          <a:p>
            <a:pPr marL="90488" lvl="1" indent="-90488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dirty="0"/>
              <a:t>ICE efficiency degradation by aging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41942" y="1801986"/>
              <a:ext cx="3680732" cy="74168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088732">
                      <a:extLst>
                        <a:ext uri="{9D8B030D-6E8A-4147-A177-3AD203B41FA5}">
                          <a16:colId xmlns:a16="http://schemas.microsoft.com/office/drawing/2014/main" val="104979279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112687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3558842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7226418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0068782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aging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1155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rate(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84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680263"/>
                  </p:ext>
                </p:extLst>
              </p:nvPr>
            </p:nvGraphicFramePr>
            <p:xfrm>
              <a:off x="2441942" y="1801986"/>
              <a:ext cx="3680732" cy="74168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088732">
                      <a:extLst>
                        <a:ext uri="{9D8B030D-6E8A-4147-A177-3AD203B41FA5}">
                          <a16:colId xmlns:a16="http://schemas.microsoft.com/office/drawing/2014/main" val="104979279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0112687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1135588429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97226418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40068782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aging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75472" t="-6452" r="-310377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72897" t="-6452" r="-207477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76415" t="-6452" r="-109434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71963" t="-6452" r="-8411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1559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11" t="-108197" r="-243017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0.98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76415" t="-108197" r="-109434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8443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그룹 2"/>
          <p:cNvGrpSpPr/>
          <p:nvPr/>
        </p:nvGrpSpPr>
        <p:grpSpPr>
          <a:xfrm>
            <a:off x="2136999" y="3091412"/>
            <a:ext cx="4949601" cy="855010"/>
            <a:chOff x="2136999" y="3091412"/>
            <a:chExt cx="4949601" cy="855010"/>
          </a:xfrm>
        </p:grpSpPr>
        <p:sp>
          <p:nvSpPr>
            <p:cNvPr id="47" name="Line 271"/>
            <p:cNvSpPr>
              <a:spLocks noChangeShapeType="1"/>
            </p:cNvSpPr>
            <p:nvPr/>
          </p:nvSpPr>
          <p:spPr bwMode="auto">
            <a:xfrm>
              <a:off x="4543848" y="3743396"/>
              <a:ext cx="2464691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7"/>
                <p:cNvSpPr>
                  <a:spLocks noChangeArrowheads="1"/>
                </p:cNvSpPr>
                <p:nvPr/>
              </p:nvSpPr>
              <p:spPr bwMode="auto">
                <a:xfrm>
                  <a:off x="3707977" y="3540371"/>
                  <a:ext cx="828675" cy="406051"/>
                </a:xfrm>
                <a:prstGeom prst="rect">
                  <a:avLst/>
                </a:prstGeom>
                <a:noFill/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kern="0" dirty="0">
                      <a:solidFill>
                        <a:srgbClr val="000000"/>
                      </a:solidFill>
                      <a:ea typeface="굴림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굴림" charset="-127"/>
                        </a:rPr>
                        <m:t>1∈</m:t>
                      </m:r>
                      <m:sSub>
                        <m:sSubPr>
                          <m:ctrlP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굴림" charset="-127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US" altLang="ko-KR" kern="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77" y="3540371"/>
                  <a:ext cx="828675" cy="4060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ine 271"/>
            <p:cNvSpPr>
              <a:spLocks noChangeShapeType="1"/>
            </p:cNvSpPr>
            <p:nvPr/>
          </p:nvSpPr>
          <p:spPr bwMode="auto">
            <a:xfrm flipV="1">
              <a:off x="2136999" y="3751347"/>
              <a:ext cx="15709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08574" y="3540356"/>
              <a:ext cx="147256" cy="150312"/>
            </a:xfrm>
            <a:prstGeom prst="rect">
              <a:avLst/>
            </a:prstGeom>
            <a:solidFill>
              <a:srgbClr val="CC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de-DE"/>
              </a:defPPr>
              <a:lvl1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1" sz="10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charset="-127"/>
                </a:defRPr>
              </a:lvl1pPr>
            </a:lstStyle>
            <a:p>
              <a:r>
                <a:rPr lang="en-US" altLang="ko-KR" sz="800" dirty="0">
                  <a:solidFill>
                    <a:srgbClr val="FF0000"/>
                  </a:solidFill>
                </a:rPr>
                <a:t>1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4465786" y="3091412"/>
                  <a:ext cx="2620814" cy="609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−10+1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−10)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786" y="3091412"/>
                  <a:ext cx="2620814" cy="609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2213847" y="3136406"/>
                  <a:ext cx="1420859" cy="609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−10+1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847" y="3136406"/>
                  <a:ext cx="1420859" cy="6094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149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User Defined Constraint(UC) : decision variable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UC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의사결정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변수의 분류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activity/capacity </a:t>
                </a: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activity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input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>
                        <a:latin typeface="Cambria Math"/>
                      </a:rPr>
                      <m:t>𝑖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𝐼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>
                        <a:latin typeface="Cambria Math"/>
                      </a:rPr>
                      <m:t>𝑡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𝑇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output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>
                                  <a:latin typeface="Cambria Math"/>
                                </a:rPr>
                                <m:t>,        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ko-KR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>
                                      <a:latin typeface="Cambria Math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nary>
                              <m:r>
                                <a:rPr lang="en-US" altLang="ko-KR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>
                          <a:latin typeface="Cambria Math"/>
                        </a:rPr>
                        <m:t>,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dirty="0">
                  <a:solidFill>
                    <a:srgbClr val="000000"/>
                  </a:solidFill>
                  <a:latin typeface="Times New Roman"/>
                </a:endParaRP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capacity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US" altLang="ko-KR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new capacity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제약식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</a:rPr>
                  <a:t>total capacity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제약식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en-US" altLang="ko-KR"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2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3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User Defined Constraint(UC) : type1, type2, type3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UC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제약식의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범주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연도별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(type1, yearly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endParaRPr lang="en-US" altLang="ko-KR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type m:val="noBar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b="0" i="0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:r>
                  <a:rPr lang="ko-KR" altLang="en-US" kern="0" dirty="0">
                    <a:solidFill>
                      <a:schemeClr val="tx1"/>
                    </a:solidFill>
                  </a:rPr>
                  <a:t>가 된다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예로는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emission, budget, market share, efficiency improvement,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기술대체 등을 들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연도별 누적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cumulative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′⊆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대하여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type m:val="noBar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ko-KR" altLang="en-US" kern="0" dirty="0">
                    <a:solidFill>
                      <a:schemeClr val="tx1"/>
                    </a:solidFill>
                  </a:rPr>
                  <a:t>가 된다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예로는 누적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emission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제약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예산 제약 등을 들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시계열 제약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type3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time series constraint)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′⊆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⊆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0,−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2,⋯,</m:t>
                        </m:r>
                      </m:e>
                    </m:d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 대하여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57150" lvl="1" indent="0">
                  <a:buClr>
                    <a:schemeClr val="tx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type m:val="noBar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kern="0">
                              <a:latin typeface="Cambria Math"/>
                            </a:rPr>
                            <m:t>≤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eqAr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altLang="ko-KR" ker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ko-KR" altLang="en-US" kern="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/>
                        </a:rPr>
                        <m:t>⊆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0,−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1,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2,⋯,</m:t>
                          </m:r>
                        </m:e>
                      </m:d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3" indent="0">
                  <a:buClr>
                    <a:schemeClr val="tx2"/>
                  </a:buClr>
                  <a:buNone/>
                </a:pPr>
                <a:r>
                  <a:rPr lang="en-US" altLang="ko-KR" sz="1200" kern="0" dirty="0">
                    <a:solidFill>
                      <a:schemeClr val="tx1"/>
                    </a:solidFill>
                  </a:rPr>
                  <a:t>production smoothing </a:t>
                </a:r>
                <a:r>
                  <a:rPr lang="ko-KR" altLang="en-US" sz="1200" kern="0" dirty="0">
                    <a:solidFill>
                      <a:schemeClr val="tx1"/>
                    </a:solidFill>
                  </a:rPr>
                  <a:t>제약 등을 들 수 있다</a:t>
                </a:r>
                <a:r>
                  <a:rPr lang="en-US" altLang="ko-KR" sz="1200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indent="-285750"/>
                <a:r>
                  <a:rPr lang="en-US" altLang="ko-KR" kern="0" dirty="0"/>
                  <a:t>Dummy variable set :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altLang="ko-KR" ker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kern="0" dirty="0"/>
              </a:p>
              <a:p>
                <a:pPr indent="-285750"/>
                <a:r>
                  <a:rPr lang="de-DE" altLang="ko-KR" dirty="0"/>
                  <a:t>dummy variable</a:t>
                </a:r>
                <a:r>
                  <a:rPr lang="ko-KR" altLang="ko-KR" dirty="0"/>
                  <a:t>을 포함하도록 세가지 범주의 </a:t>
                </a:r>
                <a:r>
                  <a:rPr lang="ko-KR" altLang="ko-KR" dirty="0" err="1"/>
                  <a:t>제약식을</a:t>
                </a:r>
                <a:r>
                  <a:rPr lang="ko-KR" altLang="ko-KR" dirty="0"/>
                  <a:t> 수정하는데</a:t>
                </a:r>
                <a:r>
                  <a:rPr lang="de-DE" altLang="ko-KR" dirty="0"/>
                  <a:t>, </a:t>
                </a:r>
                <a:r>
                  <a:rPr lang="ko-KR" altLang="ko-KR" dirty="0"/>
                  <a:t>예를 들어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ko-KR" dirty="0"/>
                  <a:t>에 대한 </a:t>
                </a:r>
                <a:r>
                  <a:rPr lang="de-DE" altLang="ko-KR" dirty="0"/>
                  <a:t>yearly constraint</a:t>
                </a:r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altLang="ko-KR" dirty="0"/>
                  <a:t> </a:t>
                </a:r>
                <a:r>
                  <a:rPr lang="ko-KR" altLang="ko-KR" dirty="0"/>
                  <a:t>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altLang="ko-KR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altLang="ko-KR" dirty="0"/>
                  <a:t> </a:t>
                </a:r>
                <a:r>
                  <a:rPr lang="ko-KR" altLang="ko-KR" dirty="0"/>
                  <a:t>에 대해</a:t>
                </a:r>
                <a:endParaRPr lang="en-US" altLang="ko-KR" kern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ko-KR" dirty="0"/>
              </a:p>
              <a:p>
                <a:pPr marL="457200" lvl="1" indent="0">
                  <a:buNone/>
                </a:pP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4000" b="-115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4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: all possible constraints with dummies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UC </a:t>
                </a:r>
                <a:r>
                  <a:rPr lang="en-US" altLang="ko-KR" kern="0" dirty="0"/>
                  <a:t>make all possible constraints with dummy variables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a combined constraint</a:t>
                </a: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type1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 + 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 + 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type3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ko-KR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228600" indent="-171450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228600" indent="-171450"/>
                <a:r>
                  <a:rPr lang="en-US" altLang="ko-KR" kern="0" dirty="0">
                    <a:solidFill>
                      <a:schemeClr val="tx1"/>
                    </a:solidFill>
                  </a:rPr>
                  <a:t>Property :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의사결정변수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/>
                  <a:t>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altLang="ko-KR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altLang="ko-KR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de-DE" altLang="ko-K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를 이용하여 만들어지는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type1</a:t>
                </a:r>
                <a:r>
                  <a:rPr lang="en-US" altLang="ko-KR" kern="0" dirty="0"/>
                  <a:t>), (</a:t>
                </a:r>
                <a:r>
                  <a:rPr lang="en-US" altLang="ko-KR" kern="0" dirty="0" err="1"/>
                  <a:t>type2</a:t>
                </a:r>
                <a:r>
                  <a:rPr lang="en-US" altLang="ko-KR" kern="0" dirty="0"/>
                  <a:t>), (</a:t>
                </a:r>
                <a:r>
                  <a:rPr lang="en-US" altLang="ko-KR" kern="0" dirty="0" err="1"/>
                  <a:t>type3</a:t>
                </a:r>
                <a:r>
                  <a:rPr lang="en-US" altLang="ko-KR" kern="0" dirty="0"/>
                  <a:t>) </a:t>
                </a:r>
                <a:r>
                  <a:rPr lang="ko-KR" altLang="en-US" kern="0" dirty="0" err="1"/>
                  <a:t>제약식을</a:t>
                </a:r>
                <a:r>
                  <a:rPr lang="ko-KR" altLang="en-US" kern="0" dirty="0"/>
                  <a:t> 이용하면</a:t>
                </a:r>
                <a:r>
                  <a:rPr lang="en-US" altLang="ko-KR" kern="0" dirty="0"/>
                  <a:t>,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모든 가능한 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uc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를 나타낼 수 있다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28600" indent="-171450"/>
                <a:endParaRPr lang="en-US" altLang="ko-KR" kern="0" dirty="0"/>
              </a:p>
              <a:p>
                <a:pPr marL="228600" indent="-171450"/>
                <a:r>
                  <a:rPr lang="ko-KR" altLang="en-US" kern="0" dirty="0" err="1"/>
                  <a:t>목적함수의</a:t>
                </a:r>
                <a:r>
                  <a:rPr lang="ko-KR" altLang="en-US" kern="0" dirty="0"/>
                  <a:t> 변형</a:t>
                </a:r>
                <a:endParaRPr lang="en-US" altLang="ko-KR" kern="0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de-DE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altLang="ko-KR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628650" lvl="1" indent="-171450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857250" lvl="2" indent="0">
                  <a:buNone/>
                </a:pP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010525" cy="4876463"/>
              </a:xfrm>
              <a:prstGeom prst="rect">
                <a:avLst/>
              </a:prstGeom>
              <a:blipFill>
                <a:blip r:embed="rId2"/>
                <a:stretch>
                  <a:fillRect l="-152" t="-2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94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Systems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60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ko-KR" altLang="en-US" b="0" dirty="0"/>
              <a:t>상향식 </a:t>
            </a:r>
            <a:r>
              <a:rPr lang="en-US" altLang="ko-KR" b="0" dirty="0"/>
              <a:t>SW </a:t>
            </a:r>
            <a:r>
              <a:rPr lang="ko-KR" altLang="en-US" b="0" dirty="0"/>
              <a:t>시스템 개발 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2915979" y="3103819"/>
            <a:ext cx="921043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Easy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66478" y="1516522"/>
            <a:ext cx="970545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Simple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25912" y="1761739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1512" y="1896415"/>
            <a:ext cx="131638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Simplified Notation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21511" y="2240554"/>
            <a:ext cx="168026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Simplified LP Formulation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09331" y="4707239"/>
            <a:ext cx="927691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Worldwide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56" name="꺾인 연결선 55"/>
          <p:cNvCxnSpPr>
            <a:stCxn id="15" idx="1"/>
            <a:endCxn id="5" idx="1"/>
          </p:cNvCxnSpPr>
          <p:nvPr/>
        </p:nvCxnSpPr>
        <p:spPr>
          <a:xfrm rot="10800000" flipV="1">
            <a:off x="2915980" y="2203214"/>
            <a:ext cx="9933" cy="1023715"/>
          </a:xfrm>
          <a:prstGeom prst="bentConnector3">
            <a:avLst>
              <a:gd name="adj1" fmla="val 2401420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8" name="꺾인 연결선 57"/>
          <p:cNvCxnSpPr>
            <a:stCxn id="72" idx="1"/>
            <a:endCxn id="74" idx="1"/>
          </p:cNvCxnSpPr>
          <p:nvPr/>
        </p:nvCxnSpPr>
        <p:spPr>
          <a:xfrm rot="10800000" flipV="1">
            <a:off x="2925912" y="3793533"/>
            <a:ext cx="12700" cy="1590319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8" name="직사각형 67"/>
          <p:cNvSpPr/>
          <p:nvPr/>
        </p:nvSpPr>
        <p:spPr>
          <a:xfrm>
            <a:off x="2493357" y="1032768"/>
            <a:ext cx="349332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imple, 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asy and 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orldwide(</a:t>
            </a:r>
            <a:r>
              <a:rPr lang="en-US" altLang="ko-KR" sz="1400" b="1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altLang="ko-KR" sz="1400" dirty="0">
                <a:solidFill>
                  <a:srgbClr val="33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pen Project)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21512" y="3488855"/>
            <a:ext cx="139974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Easy Understandable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25912" y="3352058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18010" y="3871873"/>
            <a:ext cx="60625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Easy UI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25912" y="4942377"/>
            <a:ext cx="2628220" cy="88295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30766" y="5108192"/>
            <a:ext cx="130713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Open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Web Site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30766" y="5453287"/>
            <a:ext cx="1059535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 dirty="0">
                <a:solidFill>
                  <a:prstClr val="black"/>
                </a:solidFill>
                <a:latin typeface="맑은 고딕"/>
                <a:ea typeface="맑은 고딕"/>
              </a:rPr>
              <a:t>Freeware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708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Overview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en-US" altLang="ko-KR" sz="1800" b="0" dirty="0"/>
              <a:t>base year, model year, historic capacity, decision variable </a:t>
            </a:r>
            <a:endParaRPr lang="ko-KR" altLang="en-US" sz="1800" b="0" dirty="0"/>
          </a:p>
        </p:txBody>
      </p:sp>
      <p:sp>
        <p:nvSpPr>
          <p:cNvPr id="6147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charset="0"/>
              </a:rPr>
              <a:t> </a:t>
            </a:r>
            <a:fld id="{A3780B6F-7F7D-44BD-93E1-F33BD5DC7252}" type="slidenum">
              <a:rPr lang="en-US" altLang="ko-KR" sz="1400" smtClean="0">
                <a:latin typeface="Arial" charset="0"/>
              </a:rPr>
              <a:pPr eaLnBrk="1" hangingPunct="1"/>
              <a:t>3</a:t>
            </a:fld>
            <a:endParaRPr lang="en-US" altLang="ko-KR" sz="1400">
              <a:latin typeface="Arial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752286" y="1215840"/>
            <a:ext cx="7957859" cy="4203661"/>
            <a:chOff x="274638" y="1568450"/>
            <a:chExt cx="7957859" cy="4203661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520859" y="2352675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382838" y="2000250"/>
              <a:ext cx="0" cy="3365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0" name="TextBox 9"/>
            <p:cNvSpPr txBox="1">
              <a:spLocks noChangeArrowheads="1"/>
            </p:cNvSpPr>
            <p:nvPr/>
          </p:nvSpPr>
          <p:spPr bwMode="auto">
            <a:xfrm>
              <a:off x="2163008" y="1723251"/>
              <a:ext cx="11737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2014(base year)</a:t>
              </a:r>
              <a:endParaRPr lang="ko-KR" altLang="en-US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16200" y="2221299"/>
              <a:ext cx="159" cy="3144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2" name="TextBox 11"/>
            <p:cNvSpPr txBox="1">
              <a:spLocks noChangeArrowheads="1"/>
            </p:cNvSpPr>
            <p:nvPr/>
          </p:nvSpPr>
          <p:spPr bwMode="auto">
            <a:xfrm>
              <a:off x="2382838" y="1944300"/>
              <a:ext cx="15728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2015(first model year)</a:t>
              </a:r>
              <a:endParaRPr lang="ko-KR" altLang="en-US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816725" y="2033625"/>
              <a:ext cx="4763" cy="3282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4" name="TextBox 14"/>
            <p:cNvSpPr txBox="1">
              <a:spLocks noChangeArrowheads="1"/>
            </p:cNvSpPr>
            <p:nvPr/>
          </p:nvSpPr>
          <p:spPr bwMode="auto">
            <a:xfrm>
              <a:off x="6551613" y="1757400"/>
              <a:ext cx="15382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2050(last model year)</a:t>
              </a:r>
              <a:endParaRPr lang="ko-KR" altLang="en-US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162176" y="1861324"/>
              <a:ext cx="832" cy="3504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20700" y="1825625"/>
              <a:ext cx="159" cy="3540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7" name="TextBox 24"/>
            <p:cNvSpPr txBox="1">
              <a:spLocks noChangeArrowheads="1"/>
            </p:cNvSpPr>
            <p:nvPr/>
          </p:nvSpPr>
          <p:spPr bwMode="auto">
            <a:xfrm>
              <a:off x="1895475" y="15684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2013</a:t>
              </a:r>
              <a:endParaRPr lang="ko-KR" altLang="en-US" dirty="0"/>
            </a:p>
          </p:txBody>
        </p:sp>
        <p:sp>
          <p:nvSpPr>
            <p:cNvPr id="6158" name="TextBox 25"/>
            <p:cNvSpPr txBox="1">
              <a:spLocks noChangeArrowheads="1"/>
            </p:cNvSpPr>
            <p:nvPr/>
          </p:nvSpPr>
          <p:spPr bwMode="auto">
            <a:xfrm>
              <a:off x="274638" y="15684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2006</a:t>
              </a:r>
              <a:endParaRPr lang="ko-KR" altLang="en-US" dirty="0"/>
            </a:p>
          </p:txBody>
        </p:sp>
        <p:sp>
          <p:nvSpPr>
            <p:cNvPr id="6160" name="TextBox 30"/>
            <p:cNvSpPr txBox="1">
              <a:spLocks noChangeArrowheads="1"/>
            </p:cNvSpPr>
            <p:nvPr/>
          </p:nvSpPr>
          <p:spPr bwMode="auto">
            <a:xfrm>
              <a:off x="2327434" y="5495886"/>
              <a:ext cx="12033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historic capacity</a:t>
              </a:r>
              <a:endParaRPr lang="ko-KR" altLang="en-US" dirty="0"/>
            </a:p>
          </p:txBody>
        </p:sp>
        <p:sp>
          <p:nvSpPr>
            <p:cNvPr id="6166" name="TextBox 41"/>
            <p:cNvSpPr txBox="1">
              <a:spLocks noChangeArrowheads="1"/>
            </p:cNvSpPr>
            <p:nvPr/>
          </p:nvSpPr>
          <p:spPr bwMode="auto">
            <a:xfrm>
              <a:off x="3280410" y="3664859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2020</a:t>
              </a:r>
              <a:endParaRPr lang="ko-KR" altLang="en-US" dirty="0"/>
            </a:p>
          </p:txBody>
        </p:sp>
        <p:sp>
          <p:nvSpPr>
            <p:cNvPr id="6167" name="TextBox 42"/>
            <p:cNvSpPr txBox="1">
              <a:spLocks noChangeArrowheads="1"/>
            </p:cNvSpPr>
            <p:nvPr/>
          </p:nvSpPr>
          <p:spPr bwMode="auto">
            <a:xfrm>
              <a:off x="5424488" y="364344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2029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2384227" y="2876550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4413052" y="27380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2023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2616359" y="3099574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4"/>
            <p:cNvSpPr txBox="1">
              <a:spLocks noChangeArrowheads="1"/>
            </p:cNvSpPr>
            <p:nvPr/>
          </p:nvSpPr>
          <p:spPr bwMode="auto">
            <a:xfrm>
              <a:off x="4718684" y="2957938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2024</a:t>
              </a:r>
              <a:endParaRPr lang="ko-KR" altLang="en-US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3436779" y="3697422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758984" y="2505075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41"/>
            <p:cNvSpPr txBox="1">
              <a:spLocks noChangeArrowheads="1"/>
            </p:cNvSpPr>
            <p:nvPr/>
          </p:nvSpPr>
          <p:spPr bwMode="auto">
            <a:xfrm>
              <a:off x="520700" y="2532023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2007</a:t>
              </a:r>
              <a:endParaRPr lang="ko-KR" altLang="en-US" dirty="0"/>
            </a:p>
          </p:txBody>
        </p:sp>
        <p:sp>
          <p:nvSpPr>
            <p:cNvPr id="41" name="TextBox 24"/>
            <p:cNvSpPr txBox="1">
              <a:spLocks noChangeArrowheads="1"/>
            </p:cNvSpPr>
            <p:nvPr/>
          </p:nvSpPr>
          <p:spPr bwMode="auto">
            <a:xfrm>
              <a:off x="2834879" y="2393523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2016</a:t>
              </a:r>
              <a:endParaRPr lang="ko-KR" altLang="en-US" dirty="0"/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2684911" y="3358550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2016</a:t>
              </a:r>
              <a:endParaRPr lang="ko-KR" altLang="en-US" dirty="0"/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4838513" y="3310111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2025</a:t>
              </a:r>
              <a:endParaRPr lang="ko-KR" altLang="en-US" dirty="0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2879379" y="3335511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1"/>
            <p:cNvSpPr txBox="1">
              <a:spLocks noChangeArrowheads="1"/>
            </p:cNvSpPr>
            <p:nvPr/>
          </p:nvSpPr>
          <p:spPr bwMode="auto">
            <a:xfrm>
              <a:off x="4571495" y="407073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2041</a:t>
              </a:r>
              <a:endParaRPr lang="ko-KR" altLang="en-US" dirty="0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>
              <a:off x="4727864" y="4103300"/>
              <a:ext cx="2095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1340168" y="5629275"/>
              <a:ext cx="8997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30"/>
            <p:cNvSpPr txBox="1">
              <a:spLocks noChangeArrowheads="1"/>
            </p:cNvSpPr>
            <p:nvPr/>
          </p:nvSpPr>
          <p:spPr bwMode="auto">
            <a:xfrm>
              <a:off x="4935220" y="5486322"/>
              <a:ext cx="13756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new car production</a:t>
              </a:r>
              <a:endParaRPr lang="ko-KR" altLang="en-US" dirty="0"/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947954" y="5619711"/>
              <a:ext cx="8997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7038181" y="2303500"/>
              <a:ext cx="2382" cy="2998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14"/>
            <p:cNvSpPr txBox="1">
              <a:spLocks noChangeArrowheads="1"/>
            </p:cNvSpPr>
            <p:nvPr/>
          </p:nvSpPr>
          <p:spPr bwMode="auto">
            <a:xfrm>
              <a:off x="6816725" y="2073275"/>
              <a:ext cx="14157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2051(terminal year)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755525" y="247055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525" y="2470557"/>
                  <a:ext cx="4074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3492567" y="329597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67" y="3295977"/>
                  <a:ext cx="40748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41"/>
            <p:cNvSpPr txBox="1">
              <a:spLocks noChangeArrowheads="1"/>
            </p:cNvSpPr>
            <p:nvPr/>
          </p:nvSpPr>
          <p:spPr bwMode="auto">
            <a:xfrm>
              <a:off x="6185219" y="4631937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2049</a:t>
              </a:r>
              <a:endParaRPr lang="ko-KR" altLang="en-US" dirty="0"/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6800056" y="5015725"/>
              <a:ext cx="252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4367753" y="3696087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753" y="3696087"/>
                  <a:ext cx="40748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5412934" y="4147681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/>
                          </a:rPr>
                          <m:t>⋱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2934" y="4147681"/>
                  <a:ext cx="407483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직선 화살표 연결선 103"/>
            <p:cNvCxnSpPr/>
            <p:nvPr/>
          </p:nvCxnSpPr>
          <p:spPr>
            <a:xfrm>
              <a:off x="6599526" y="4751387"/>
              <a:ext cx="2238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41"/>
            <p:cNvSpPr txBox="1">
              <a:spLocks noChangeArrowheads="1"/>
            </p:cNvSpPr>
            <p:nvPr/>
          </p:nvSpPr>
          <p:spPr bwMode="auto">
            <a:xfrm>
              <a:off x="6299519" y="4889112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itchFamily="18" charset="0"/>
                  <a:ea typeface="돋움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2050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16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new framework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472263" y="3629547"/>
            <a:ext cx="128112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 all)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509534" y="2781454"/>
                <a:ext cx="1496051" cy="29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activity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34" y="2781454"/>
                <a:ext cx="1496051" cy="294632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정육면체 10"/>
          <p:cNvSpPr/>
          <p:nvPr/>
        </p:nvSpPr>
        <p:spPr>
          <a:xfrm>
            <a:off x="1472263" y="2446808"/>
            <a:ext cx="5987979" cy="3096348"/>
          </a:xfrm>
          <a:prstGeom prst="cube">
            <a:avLst>
              <a:gd name="adj" fmla="val 384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383515" y="4662824"/>
                <a:ext cx="2899014" cy="8853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support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technology with vintage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technology with multiple activities</a:t>
                </a:r>
              </a:p>
              <a:p>
                <a:pPr marL="176213" indent="-176213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kumimoji="0" lang="en-US" altLang="ko-KR" kern="0" dirty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load region</a:t>
                </a:r>
                <a14:m>
                  <m:oMath xmlns:m="http://schemas.openxmlformats.org/officeDocument/2006/math">
                    <m:r>
                      <a:rPr lang="en-US" altLang="ko-KR" b="0" i="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): </m:t>
                    </m:r>
                    <m:sSubSup>
                      <m:sSubSupPr>
                        <m:ctrlPr>
                          <a:rPr lang="en-US" altLang="ko-KR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ker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kumimoji="0" lang="en-US" altLang="ko-KR" kern="0" dirty="0">
                  <a:solidFill>
                    <a:srgbClr val="FF0000"/>
                  </a:solidFill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5" y="4662824"/>
                <a:ext cx="2899014" cy="885371"/>
              </a:xfrm>
              <a:prstGeom prst="rect">
                <a:avLst/>
              </a:prstGeom>
              <a:blipFill>
                <a:blip r:embed="rId3"/>
                <a:stretch>
                  <a:fillRect l="-420" t="-690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691745" y="2477302"/>
                <a:ext cx="317093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Decision Variable(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𝑡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𝑇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technology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𝑖</m:t>
                    </m:r>
                    <m:r>
                      <a:rPr lang="en-US" altLang="ko-KR">
                        <a:latin typeface="Cambria Math"/>
                      </a:rPr>
                      <m:t>∈</m:t>
                    </m:r>
                    <m:r>
                      <a:rPr lang="en-US" altLang="ko-KR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745" y="2477302"/>
                <a:ext cx="3170933" cy="276999"/>
              </a:xfrm>
              <a:prstGeom prst="rect">
                <a:avLst/>
              </a:prstGeom>
              <a:blipFill>
                <a:blip r:embed="rId4"/>
                <a:stretch>
                  <a:fillRect l="-19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098045" y="2781454"/>
                <a:ext cx="1248740" cy="29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main output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045" y="2781454"/>
                <a:ext cx="1248740" cy="294632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252699" y="2984460"/>
                <a:ext cx="1548950" cy="29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capacity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99" y="2984460"/>
                <a:ext cx="1548950" cy="2946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079090" y="3001804"/>
                <a:ext cx="1830758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total capacity variable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90" y="3001804"/>
                <a:ext cx="1830758" cy="285784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 rot="18773001">
            <a:off x="6209864" y="3229011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User Defined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yearly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cumulative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time series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383515" y="3842865"/>
            <a:ext cx="2570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capacity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energy flow conservation constraint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demand constraint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959256" y="3251553"/>
                <a:ext cx="1970026" cy="283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dummy variable(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3251553"/>
                <a:ext cx="1970026" cy="283091"/>
              </a:xfrm>
              <a:prstGeom prst="rect">
                <a:avLst/>
              </a:prstGeom>
              <a:blipFill>
                <a:blip r:embed="rId8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058843" y="3255135"/>
                <a:ext cx="20605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dummy variable</a:t>
                </a:r>
                <a14:m>
                  <m:oMath xmlns:m="http://schemas.openxmlformats.org/officeDocument/2006/math">
                    <m:r>
                      <a:rPr lang="en-US" altLang="ko-KR" b="0" i="0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43" y="3255135"/>
                <a:ext cx="2060500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2494685" y="900462"/>
            <a:ext cx="544091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400" kern="0" dirty="0"/>
              <a:t> Based on a new closed framework for bottom-up system development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a simplified notation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a new mathematical formulation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only 3 constraints for user defined constraint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9 possible outputs for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52229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System Development : model/data/solution separation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grpSp>
        <p:nvGrpSpPr>
          <p:cNvPr id="6" name="그룹 5"/>
          <p:cNvGrpSpPr/>
          <p:nvPr/>
        </p:nvGrpSpPr>
        <p:grpSpPr>
          <a:xfrm>
            <a:off x="907332" y="1771961"/>
            <a:ext cx="3964249" cy="3116664"/>
            <a:chOff x="1276770" y="1934608"/>
            <a:chExt cx="3964249" cy="3116664"/>
          </a:xfrm>
        </p:grpSpPr>
        <p:sp>
          <p:nvSpPr>
            <p:cNvPr id="5" name="직사각형 4"/>
            <p:cNvSpPr/>
            <p:nvPr/>
          </p:nvSpPr>
          <p:spPr>
            <a:xfrm>
              <a:off x="1276770" y="3137663"/>
              <a:ext cx="1281120" cy="246221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prstClr val="black"/>
                  </a:solidFill>
                  <a:latin typeface="맑은 고딕"/>
                  <a:ea typeface="맑은 고딕"/>
                </a:rPr>
                <a:t>Model(Basic LP all)</a:t>
              </a:r>
              <a:endParaRPr kumimoji="0" lang="ko-KR" altLang="en-US" sz="1800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215056" y="2363316"/>
                  <a:ext cx="2086790" cy="2946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activity :</a:t>
                  </a:r>
                  <a14:m>
                    <m:oMath xmlns:m="http://schemas.openxmlformats.org/officeDocument/2006/math">
                      <m:r>
                        <a:rPr lang="en-US" altLang="ko-KR" b="0" i="0" kern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(input)/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(output)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056" y="2363316"/>
                  <a:ext cx="2086790" cy="294632"/>
                </a:xfrm>
                <a:prstGeom prst="rect">
                  <a:avLst/>
                </a:prstGeom>
                <a:blipFill>
                  <a:blip r:embed="rId2"/>
                  <a:stretch>
                    <a:fillRect l="-292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정육면체 10"/>
            <p:cNvSpPr/>
            <p:nvPr/>
          </p:nvSpPr>
          <p:spPr>
            <a:xfrm>
              <a:off x="1276771" y="1954924"/>
              <a:ext cx="3934056" cy="3096348"/>
            </a:xfrm>
            <a:prstGeom prst="cube">
              <a:avLst>
                <a:gd name="adj" fmla="val 3845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276770" y="4151124"/>
                  <a:ext cx="2899014" cy="8853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support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technology with vintage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technology with multiple activities</a:t>
                  </a:r>
                </a:p>
                <a:p>
                  <a:pPr marL="176213" indent="-17621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Tx/>
                    <a:buChar char="-"/>
                    <a:defRPr/>
                  </a:pPr>
                  <a:r>
                    <a:rPr kumimoji="0" lang="en-US" altLang="ko-KR" kern="0" dirty="0">
                      <a:solidFill>
                        <a:srgbClr val="FF0000"/>
                      </a:solidFill>
                      <a:latin typeface="맑은 고딕"/>
                      <a:ea typeface="맑은 고딕"/>
                    </a:rPr>
                    <a:t>load region</a:t>
                  </a:r>
                  <a14:m>
                    <m:oMath xmlns:m="http://schemas.openxmlformats.org/officeDocument/2006/math">
                      <m:r>
                        <a:rPr lang="en-US" altLang="ko-KR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): </m:t>
                      </m:r>
                      <m:sSubSup>
                        <m:sSubSupPr>
                          <m:ctrlP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kumimoji="0" lang="ko-KR" altLang="en-US" kern="0" dirty="0">
                    <a:solidFill>
                      <a:srgbClr val="FF0000"/>
                    </a:solidFill>
                    <a:latin typeface="맑은 고딕"/>
                    <a:ea typeface="맑은 고딕"/>
                  </a:endParaRPr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770" y="4151124"/>
                  <a:ext cx="2899014" cy="885371"/>
                </a:xfrm>
                <a:prstGeom prst="rect">
                  <a:avLst/>
                </a:prstGeom>
                <a:blipFill>
                  <a:blip r:embed="rId3"/>
                  <a:stretch>
                    <a:fillRect l="-421" b="-34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/>
            <p:cNvSpPr/>
            <p:nvPr/>
          </p:nvSpPr>
          <p:spPr>
            <a:xfrm>
              <a:off x="2432983" y="1934608"/>
              <a:ext cx="12837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Decision Variable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1941182" y="2570112"/>
                  <a:ext cx="2397393" cy="2857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/>
                    <a:t> capacity 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(new)/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(total)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182" y="2570112"/>
                  <a:ext cx="2397393" cy="285784"/>
                </a:xfrm>
                <a:prstGeom prst="rect">
                  <a:avLst/>
                </a:prstGeom>
                <a:blipFill>
                  <a:blip r:embed="rId4"/>
                  <a:stretch>
                    <a:fillRect b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직사각형 16"/>
            <p:cNvSpPr/>
            <p:nvPr/>
          </p:nvSpPr>
          <p:spPr>
            <a:xfrm rot="18773001">
              <a:off x="3979776" y="2764013"/>
              <a:ext cx="169148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User Defined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yearly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cumulative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time series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80965" y="3369057"/>
              <a:ext cx="25703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RES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capacity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energy flow conservation constraint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dirty="0"/>
                <a:t>demand constraint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1710120" y="2821871"/>
                  <a:ext cx="2271584" cy="283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/>
                    <a:t>dummy  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a14:m>
                  <a:r>
                    <a:rPr lang="en-US" altLang="ko-KR" dirty="0"/>
                    <a:t>(</a:t>
                  </a:r>
                  <a14:m>
                    <m:oMath xmlns:m="http://schemas.openxmlformats.org/officeDocument/2006/math"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altLang="ko-KR" dirty="0"/>
                    <a:t>)/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altLang="ko-KR" i="1" ker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120" y="2821871"/>
                  <a:ext cx="2271584" cy="283091"/>
                </a:xfrm>
                <a:prstGeom prst="rect">
                  <a:avLst/>
                </a:prstGeom>
                <a:blipFill>
                  <a:blip r:embed="rId5"/>
                  <a:stretch>
                    <a:fillRect l="-268" b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/>
                <p:cNvSpPr/>
                <p:nvPr/>
              </p:nvSpPr>
              <p:spPr>
                <a:xfrm>
                  <a:off x="2109049" y="2129739"/>
                  <a:ext cx="191449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100" dirty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10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>
                          <a:latin typeface="Cambria Math"/>
                        </a:rPr>
                        <m:t>𝑡</m:t>
                      </m:r>
                      <m:r>
                        <a:rPr lang="en-US" altLang="ko-KR" sz="1100">
                          <a:latin typeface="Cambria Math"/>
                        </a:rPr>
                        <m:t>∈</m:t>
                      </m:r>
                      <m:r>
                        <a:rPr lang="en-US" altLang="ko-KR" sz="1100">
                          <a:latin typeface="Cambria Math"/>
                        </a:rPr>
                        <m:t>𝑇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100">
                          <a:latin typeface="Cambria Math" panose="02040503050406030204" pitchFamily="18" charset="0"/>
                        </a:rPr>
                        <m:t>technology</m:t>
                      </m:r>
                      <m:r>
                        <a:rPr lang="en-US" altLang="ko-KR" sz="11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>
                          <a:latin typeface="Cambria Math"/>
                        </a:rPr>
                        <m:t>𝑖</m:t>
                      </m:r>
                      <m:r>
                        <a:rPr lang="en-US" altLang="ko-KR" sz="1100">
                          <a:latin typeface="Cambria Math"/>
                        </a:rPr>
                        <m:t>∈</m:t>
                      </m:r>
                      <m:r>
                        <a:rPr lang="en-US" altLang="ko-KR" sz="1100">
                          <a:latin typeface="Cambria Math"/>
                        </a:rPr>
                        <m:t>𝐼</m:t>
                      </m:r>
                    </m:oMath>
                  </a14:m>
                  <a:r>
                    <a:rPr lang="en-US" altLang="ko-KR" sz="1100" dirty="0"/>
                    <a:t>)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049" y="2129739"/>
                  <a:ext cx="1914498" cy="261610"/>
                </a:xfrm>
                <a:prstGeom prst="rect">
                  <a:avLst/>
                </a:prstGeom>
                <a:blipFill>
                  <a:blip r:embed="rId6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/>
          <p:cNvSpPr txBox="1"/>
          <p:nvPr/>
        </p:nvSpPr>
        <p:spPr>
          <a:xfrm>
            <a:off x="5012742" y="82819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504" y="2659224"/>
            <a:ext cx="2923242" cy="1467611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 flipH="1">
            <a:off x="5588435" y="1351262"/>
            <a:ext cx="1" cy="373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973486" y="2405633"/>
            <a:ext cx="208570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4931049" y="2922488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4985519" y="3590341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974579" y="265185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992827" y="3311668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</p:spTree>
    <p:extLst>
      <p:ext uri="{BB962C8B-B14F-4D97-AF65-F5344CB8AC3E}">
        <p14:creationId xmlns:p14="http://schemas.microsoft.com/office/powerpoint/2010/main" val="1884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3 </a:t>
            </a:r>
            <a:r>
              <a:rPr lang="en-US" altLang="ko-KR" dirty="0" err="1"/>
              <a:t>BufEEE</a:t>
            </a:r>
            <a:r>
              <a:rPr lang="en-US" altLang="ko-KR" dirty="0"/>
              <a:t> Systems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4946474" y="2134563"/>
            <a:ext cx="2085708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3962770" y="2336292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3962770" y="2682210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155279" y="20780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129" y="2444014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74873" y="2149951"/>
            <a:ext cx="1645487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44023" y="1873856"/>
            <a:ext cx="5492662" cy="116915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4463" y="1603993"/>
            <a:ext cx="10599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130319" y="3281204"/>
                <a:ext cx="3645361" cy="2704138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Solution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decision variables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b="0" i="0" kern="0" smtClea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,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, 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dummy variables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&gt;0, </m:t>
                          </m:r>
                          <m:r>
                            <m:rPr>
                              <m:sty m:val="p"/>
                            </m:rPr>
                            <a:rPr lang="en-US" altLang="ko-KR" ker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- UC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type-1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type-2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kern="0" dirty="0"/>
                  <a:t>type-3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𝐿𝐻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𝑅𝐻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0" lang="en-US" altLang="ko-KR" kern="0" dirty="0">
                  <a:solidFill>
                    <a:prstClr val="black"/>
                  </a:solidFill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19" y="3281204"/>
                <a:ext cx="3645361" cy="2704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꺾인 연결선 4"/>
          <p:cNvCxnSpPr>
            <a:stCxn id="26" idx="1"/>
            <a:endCxn id="39" idx="1"/>
          </p:cNvCxnSpPr>
          <p:nvPr/>
        </p:nvCxnSpPr>
        <p:spPr>
          <a:xfrm rot="10800000" flipH="1" flipV="1">
            <a:off x="1944023" y="2458431"/>
            <a:ext cx="1186296" cy="2174841"/>
          </a:xfrm>
          <a:prstGeom prst="bentConnector3">
            <a:avLst>
              <a:gd name="adj1" fmla="val -1927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82540" y="3702909"/>
            <a:ext cx="85798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get optimal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7413" y="4103371"/>
            <a:ext cx="700767" cy="40011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generate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solution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3981" y="3118586"/>
            <a:ext cx="18405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(Model/Data)/Solution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655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Development : 3 </a:t>
            </a:r>
            <a:r>
              <a:rPr lang="en-US" altLang="ko-KR" dirty="0" err="1"/>
              <a:t>BufEEE</a:t>
            </a:r>
            <a:r>
              <a:rPr lang="en-US" altLang="ko-KR" dirty="0"/>
              <a:t> Systems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4946474" y="2134563"/>
            <a:ext cx="2085708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Data(time series/historic)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 flipH="1">
            <a:off x="3962770" y="2336292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3962770" y="2682210"/>
            <a:ext cx="94860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155279" y="20780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support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129" y="2444014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require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74873" y="2149951"/>
            <a:ext cx="1645487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Model(Basic LP)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44023" y="1873856"/>
            <a:ext cx="5492662" cy="116915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4463" y="1603993"/>
            <a:ext cx="10599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Model/Data</a:t>
            </a:r>
          </a:p>
          <a:p>
            <a:pPr eaLnBrk="1" latinLnBrk="1" hangingPunct="1"/>
            <a:r>
              <a:rPr kumimoji="0" lang="en-US" altLang="ko-KR" b="1" dirty="0">
                <a:solidFill>
                  <a:prstClr val="black"/>
                </a:solidFill>
                <a:latin typeface="맑은 고딕"/>
                <a:ea typeface="맑은 고딕"/>
              </a:rPr>
              <a:t>Separation</a:t>
            </a:r>
            <a:endParaRPr kumimoji="0" lang="ko-KR" altLang="en-US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69945" y="3834370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GAMS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21288" y="4080591"/>
            <a:ext cx="2113013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7965" y="4258910"/>
            <a:ext cx="141897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tr_model.gms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7965" y="4667626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tr_data.gms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6" name="직선 화살표 연결선 45"/>
          <p:cNvCxnSpPr>
            <a:stCxn id="38" idx="3"/>
            <a:endCxn id="56" idx="1"/>
          </p:cNvCxnSpPr>
          <p:nvPr/>
        </p:nvCxnSpPr>
        <p:spPr>
          <a:xfrm flipV="1">
            <a:off x="2834988" y="4371786"/>
            <a:ext cx="1155296" cy="418951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1387965" y="5076342"/>
            <a:ext cx="135485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tr_result.gms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93274" y="3821952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EXCEL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631447" y="4080591"/>
            <a:ext cx="2188169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90284" y="4248675"/>
            <a:ext cx="120417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Model(RES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0284" y="4657391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90284" y="5066107"/>
            <a:ext cx="113845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Result(sol sheet)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66107" y="3822060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04280" y="4080699"/>
            <a:ext cx="2094005" cy="1410484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50175" y="4248783"/>
            <a:ext cx="1130438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Model(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res4.php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0175" y="4657499"/>
            <a:ext cx="144702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data.xlsx!ts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50175" y="5066215"/>
            <a:ext cx="1218603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Result(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sol.xlsx!sol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66" name="직선 화살표 연결선 65"/>
          <p:cNvCxnSpPr>
            <a:endCxn id="56" idx="2"/>
          </p:cNvCxnSpPr>
          <p:nvPr/>
        </p:nvCxnSpPr>
        <p:spPr>
          <a:xfrm flipV="1">
            <a:off x="4563946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6" idx="3"/>
            <a:endCxn id="59" idx="3"/>
          </p:cNvCxnSpPr>
          <p:nvPr/>
        </p:nvCxnSpPr>
        <p:spPr>
          <a:xfrm flipH="1">
            <a:off x="5128737" y="4371786"/>
            <a:ext cx="65723" cy="817432"/>
          </a:xfrm>
          <a:prstGeom prst="bentConnector3">
            <a:avLst>
              <a:gd name="adj1" fmla="val -662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39452" y="3366622"/>
            <a:ext cx="7490564" cy="2457981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320" y="3189930"/>
            <a:ext cx="63808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dirty="0" err="1">
                <a:solidFill>
                  <a:srgbClr val="0070C0"/>
                </a:solidFill>
                <a:ea typeface="바탕체" panose="02030609000101010101" pitchFamily="17" charset="-127"/>
              </a:rPr>
              <a:t>3BufEEE</a:t>
            </a:r>
            <a:r>
              <a:rPr lang="en-US" altLang="ko-KR" sz="1600" dirty="0">
                <a:solidFill>
                  <a:srgbClr val="0070C0"/>
                </a:solidFill>
                <a:ea typeface="바탕체" panose="02030609000101010101" pitchFamily="17" charset="-127"/>
              </a:rPr>
              <a:t>(Bottom-up model for Energy, Emission and Evaluation) Systems</a:t>
            </a:r>
            <a:endParaRPr lang="ko-KR" altLang="en-US" sz="1600" dirty="0"/>
          </a:p>
        </p:txBody>
      </p:sp>
      <p:sp>
        <p:nvSpPr>
          <p:cNvPr id="75" name="직사각형 74"/>
          <p:cNvSpPr/>
          <p:nvPr/>
        </p:nvSpPr>
        <p:spPr>
          <a:xfrm>
            <a:off x="5151644" y="5150755"/>
            <a:ext cx="63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</a:rPr>
              <a:t>lpsolve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79" name="꺾인 연결선 78"/>
          <p:cNvCxnSpPr>
            <a:stCxn id="62" idx="3"/>
            <a:endCxn id="65" idx="3"/>
          </p:cNvCxnSpPr>
          <p:nvPr/>
        </p:nvCxnSpPr>
        <p:spPr>
          <a:xfrm>
            <a:off x="7380613" y="4371894"/>
            <a:ext cx="88165" cy="817432"/>
          </a:xfrm>
          <a:prstGeom prst="bentConnector3">
            <a:avLst>
              <a:gd name="adj1" fmla="val 7002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530832" y="5156932"/>
            <a:ext cx="474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</a:rPr>
              <a:t>glpk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6889612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2073354" y="4494896"/>
            <a:ext cx="0" cy="16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36" idx="3"/>
            <a:endCxn id="52" idx="3"/>
          </p:cNvCxnSpPr>
          <p:nvPr/>
        </p:nvCxnSpPr>
        <p:spPr>
          <a:xfrm flipH="1">
            <a:off x="2742823" y="4382021"/>
            <a:ext cx="64120" cy="817432"/>
          </a:xfrm>
          <a:prstGeom prst="bentConnector3">
            <a:avLst>
              <a:gd name="adj1" fmla="val -356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745999" y="5171642"/>
            <a:ext cx="527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cplex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0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2.1 GAMS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0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GAMS </a:t>
            </a:r>
            <a:r>
              <a:rPr lang="en-US" altLang="ko-KR" dirty="0" err="1"/>
              <a:t>BufEEE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843734" y="3004563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tr_data_vi.gms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734" y="3221171"/>
            <a:ext cx="2371162" cy="16312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   technologies   / 1*7/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   energy-forms   /1*5/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/1 100, 2 110, .../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/10/;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4850" y="845308"/>
            <a:ext cx="4916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Decoupling of Model/Data : GAMS supports it by using $</a:t>
            </a:r>
            <a:r>
              <a:rPr lang="en-US" altLang="ko-KR" kern="0" dirty="0" err="1"/>
              <a:t>onmulti</a:t>
            </a:r>
            <a:endParaRPr lang="en-US" altLang="ko-KR" kern="0" dirty="0"/>
          </a:p>
          <a:p>
            <a:pPr marL="171450" indent="-171450">
              <a:buFontTx/>
              <a:buChar char="-"/>
            </a:pPr>
            <a:r>
              <a:rPr lang="en-US" altLang="ko-KR" kern="0" dirty="0"/>
              <a:t>a GAMS code for a large scale problem decouples data, model, and output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36168" y="3004563"/>
            <a:ext cx="1641694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Model(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tr_model_vi.gms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6168" y="3221171"/>
            <a:ext cx="2935419" cy="270843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onmulti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I(*)   technologies   /  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J(*)   energy-forms   /  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  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  /   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na</a:t>
            </a:r>
            <a:r>
              <a:rPr lang="en-US" altLang="ko-KR" sz="1000" kern="0" dirty="0">
                <a:latin typeface="Consolas" panose="020B0609020204030204" pitchFamily="49" charset="0"/>
              </a:rPr>
              <a:t> 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Variables x(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),  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Equations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Balance(j)..     sum(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j,x</a:t>
            </a:r>
            <a:r>
              <a:rPr lang="en-US" altLang="ko-KR" sz="1000" kern="0" dirty="0">
                <a:latin typeface="Consolas" panose="020B0609020204030204" pitchFamily="49" charset="0"/>
              </a:rPr>
              <a:t>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)) =g=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Model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</a:t>
            </a:r>
            <a:r>
              <a:rPr lang="en-US" altLang="ko-KR" sz="1000" kern="0" dirty="0">
                <a:latin typeface="Consolas" panose="020B0609020204030204" pitchFamily="49" charset="0"/>
              </a:rPr>
              <a:t> /all/;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err="1">
                <a:latin typeface="Consolas" panose="020B0609020204030204" pitchFamily="49" charset="0"/>
              </a:rPr>
              <a:t>tr.optfile</a:t>
            </a:r>
            <a:r>
              <a:rPr lang="en-US" altLang="ko-KR" sz="1000" kern="0" dirty="0">
                <a:latin typeface="Consolas" panose="020B0609020204030204" pitchFamily="49" charset="0"/>
              </a:rPr>
              <a:t>=1;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solve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</a:t>
            </a:r>
            <a:r>
              <a:rPr lang="en-US" altLang="ko-KR" sz="1000" kern="0" dirty="0">
                <a:latin typeface="Consolas" panose="020B0609020204030204" pitchFamily="49" charset="0"/>
              </a:rPr>
              <a:t> using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lp</a:t>
            </a:r>
            <a:r>
              <a:rPr lang="en-US" altLang="ko-KR" sz="1000" kern="0" dirty="0">
                <a:latin typeface="Consolas" panose="020B0609020204030204" pitchFamily="49" charset="0"/>
              </a:rPr>
              <a:t> minimizing z;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48003" y="3004563"/>
            <a:ext cx="1454244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Output(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tr_result.gms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8003" y="3221171"/>
            <a:ext cx="1454244" cy="7078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onmulti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Display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x.l</a:t>
            </a:r>
            <a:r>
              <a:rPr lang="en-US" altLang="ko-KR" sz="1000" kern="0" dirty="0">
                <a:latin typeface="Consolas" panose="020B0609020204030204" pitchFamily="49" charset="0"/>
              </a:rPr>
              <a:t>,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x.m</a:t>
            </a:r>
            <a:r>
              <a:rPr lang="en-US" altLang="ko-KR" sz="1000" kern="0" dirty="0">
                <a:latin typeface="Consolas" panose="020B0609020204030204" pitchFamily="49" charset="0"/>
              </a:rPr>
              <a:t> 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31451" y="1638455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run(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tr_khg.gms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1452" y="1878769"/>
            <a:ext cx="1877437" cy="5539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tr_data_vi.gms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tr_model_vi.gms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$include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tr_output.gms</a:t>
            </a:r>
            <a:endParaRPr lang="en-US" altLang="ko-KR" sz="1000" kern="0" dirty="0">
              <a:latin typeface="Consolas" panose="020B0609020204030204" pitchFamily="49" charset="0"/>
            </a:endParaRPr>
          </a:p>
        </p:txBody>
      </p:sp>
      <p:cxnSp>
        <p:nvCxnSpPr>
          <p:cNvPr id="20" name="꺾인 연결선 19"/>
          <p:cNvCxnSpPr>
            <a:stCxn id="18" idx="1"/>
            <a:endCxn id="5" idx="0"/>
          </p:cNvCxnSpPr>
          <p:nvPr/>
        </p:nvCxnSpPr>
        <p:spPr>
          <a:xfrm rot="10800000" flipV="1">
            <a:off x="1502524" y="2155767"/>
            <a:ext cx="2228929" cy="848795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2" name="꺾인 연결선 21"/>
          <p:cNvCxnSpPr>
            <a:stCxn id="18" idx="3"/>
            <a:endCxn id="15" idx="0"/>
          </p:cNvCxnSpPr>
          <p:nvPr/>
        </p:nvCxnSpPr>
        <p:spPr>
          <a:xfrm>
            <a:off x="5608889" y="2155768"/>
            <a:ext cx="2166236" cy="848795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4" name="직선 화살표 연결선 23"/>
          <p:cNvCxnSpPr/>
          <p:nvPr/>
        </p:nvCxnSpPr>
        <p:spPr>
          <a:xfrm flipH="1">
            <a:off x="4670556" y="2436747"/>
            <a:ext cx="4787" cy="56781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7" name="직사각형 26"/>
          <p:cNvSpPr/>
          <p:nvPr/>
        </p:nvSpPr>
        <p:spPr>
          <a:xfrm>
            <a:off x="865149" y="5589886"/>
            <a:ext cx="1317578" cy="246221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LP gen(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cplex.opt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5149" y="5806494"/>
            <a:ext cx="1383712" cy="24622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err="1">
                <a:latin typeface="Consolas" panose="020B0609020204030204" pitchFamily="49" charset="0"/>
              </a:rPr>
              <a:t>writelp</a:t>
            </a:r>
            <a:r>
              <a:rPr lang="en-US" altLang="ko-KR" sz="1000" kern="0" dirty="0">
                <a:latin typeface="Consolas" panose="020B0609020204030204" pitchFamily="49" charset="0"/>
              </a:rPr>
              <a:t> 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tr_khg.lp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/>
          <p:cNvCxnSpPr>
            <a:endCxn id="27" idx="3"/>
          </p:cNvCxnSpPr>
          <p:nvPr/>
        </p:nvCxnSpPr>
        <p:spPr>
          <a:xfrm flipH="1">
            <a:off x="2182727" y="5654106"/>
            <a:ext cx="1727792" cy="58891"/>
          </a:xfrm>
          <a:prstGeom prst="straightConnector1">
            <a:avLst/>
          </a:prstGeom>
          <a:ln w="12700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0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−1 ,  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+2,⋯,0</m:t>
                                        </m:r>
                                      </m:e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,⋯,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ko-KR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,       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0" i="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ko-KR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</m:e>
                                        </m:nary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+2,⋯,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6775999"/>
                  </p:ext>
                </p:extLst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5238" r="-428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881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9836" r="-4289" b="-2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2892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566667" r="-4289" b="-7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/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P_V(</a:t>
                </a:r>
                <a:r>
                  <a:rPr lang="en-US" altLang="ko-KR" dirty="0" err="1">
                    <a:solidFill>
                      <a:srgbClr val="FF0000"/>
                    </a:solidFill>
                  </a:rPr>
                  <a:t>j,i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/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: </a:t>
                </a:r>
                <a:r>
                  <a:rPr lang="en-US" altLang="ko-KR" dirty="0" err="1">
                    <a:solidFill>
                      <a:srgbClr val="FF0000"/>
                    </a:solidFill>
                  </a:rPr>
                  <a:t>I_v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ko-KR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/>
              <p:nvPr/>
            </p:nvSpPr>
            <p:spPr>
              <a:xfrm>
                <a:off x="7361052" y="3040636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>
                    <a:solidFill>
                      <a:srgbClr val="FF66FF"/>
                    </a:solidFill>
                  </a:rPr>
                  <a:t>hminus</a:t>
                </a:r>
                <a:r>
                  <a:rPr lang="en-US" altLang="ko-KR" dirty="0">
                    <a:solidFill>
                      <a:srgbClr val="FF66FF"/>
                    </a:solidFill>
                  </a:rPr>
                  <a:t>(</a:t>
                </a:r>
                <a:r>
                  <a:rPr lang="en-US" altLang="ko-KR" dirty="0" err="1">
                    <a:solidFill>
                      <a:srgbClr val="FF66FF"/>
                    </a:solidFill>
                  </a:rPr>
                  <a:t>i,s</a:t>
                </a:r>
                <a:r>
                  <a:rPr lang="en-US" altLang="ko-KR" dirty="0">
                    <a:solidFill>
                      <a:srgbClr val="FF66FF"/>
                    </a:solidFill>
                  </a:rPr>
                  <a:t>)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52" y="3040636"/>
                <a:ext cx="1544781" cy="277705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/>
              <p:nvPr/>
            </p:nvSpPr>
            <p:spPr>
              <a:xfrm>
                <a:off x="7323498" y="3718301"/>
                <a:ext cx="2301143" cy="1260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Variables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x(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i,t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)</a:t>
                </a:r>
                <a:endParaRPr lang="ko-KR" altLang="en-US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X_out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i,t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)</a:t>
                </a:r>
                <a:endParaRPr lang="en-US" altLang="ko-KR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x_vi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i,s,t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y(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i,t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Y_cap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i,t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)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718301"/>
                <a:ext cx="2301143" cy="1260986"/>
              </a:xfrm>
              <a:prstGeom prst="rect">
                <a:avLst/>
              </a:prstGeom>
              <a:blipFill>
                <a:blip r:embed="rId6"/>
                <a:stretch>
                  <a:fillRect t="-483" b="-2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/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+2,⋯,0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solidFill>
                    <a:srgbClr val="000000"/>
                  </a:solidFill>
                </a:endParaRPr>
              </a:p>
              <a:p>
                <a:r>
                  <a:rPr lang="en-US" altLang="ko-KR" dirty="0"/>
                  <a:t>        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/>
              <p:nvPr/>
            </p:nvSpPr>
            <p:spPr>
              <a:xfrm>
                <a:off x="7399068" y="2684098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>
                    <a:solidFill>
                      <a:srgbClr val="FF66FF"/>
                    </a:solidFill>
                  </a:rPr>
                  <a:t>l_max</a:t>
                </a:r>
                <a:endParaRPr lang="ko-KR" altLang="en-US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068" y="2684098"/>
                <a:ext cx="1544781" cy="277705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5103" y="1529730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capacity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1737258"/>
            <a:ext cx="17347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capacity_vi_hist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i,s,t,prevT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103" y="1931656"/>
            <a:ext cx="14847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capacity_vi_new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i,s,t,tt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03" y="2345605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flow_conservation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j,t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103" y="2781731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demand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j,t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103" y="330862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Y_cap_dummy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103" y="3884282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X_out_dummy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103" y="4223646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X_out_vi_dummy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103" y="4664265"/>
            <a:ext cx="1334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x_sum_vi_dummy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103" y="5441674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rgbClr val="0000FF"/>
                </a:solidFill>
              </a:rPr>
              <a:t>y_zero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i,t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461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57548" y="4039890"/>
                <a:ext cx="5322910" cy="310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−1 , 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+2,⋯,0,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8" y="4039890"/>
                <a:ext cx="5322910" cy="310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r>
                  <a:rPr lang="en-US" altLang="ko-KR" sz="1000" dirty="0" err="1"/>
                  <a:t>prevT</a:t>
                </a:r>
                <a:r>
                  <a:rPr lang="en-US" altLang="ko-KR" sz="1000" dirty="0"/>
                  <a:t>(s)    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 /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761999" y="3589069"/>
            <a:ext cx="70621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 </a:t>
            </a:r>
            <a:r>
              <a:rPr lang="en-US" altLang="ko-KR" sz="1100" dirty="0" err="1"/>
              <a:t>capacity_vi_hist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i,t,s</a:t>
            </a:r>
            <a:r>
              <a:rPr lang="en-US" altLang="ko-KR" sz="1100" dirty="0"/>
              <a:t>)$(</a:t>
            </a:r>
            <a:r>
              <a:rPr lang="en-US" altLang="ko-KR" sz="1100" dirty="0" err="1"/>
              <a:t>I_v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 and </a:t>
            </a:r>
            <a:r>
              <a:rPr lang="en-US" altLang="ko-KR" sz="1100" dirty="0" err="1"/>
              <a:t>t.val</a:t>
            </a:r>
            <a:r>
              <a:rPr lang="en-US" altLang="ko-KR" sz="1100" dirty="0"/>
              <a:t>&lt;life(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 and (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(t)-life(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)+1+(</a:t>
            </a:r>
            <a:r>
              <a:rPr lang="en-US" altLang="ko-KR" sz="1100" dirty="0" err="1"/>
              <a:t>l_max</a:t>
            </a:r>
            <a:r>
              <a:rPr lang="en-US" altLang="ko-KR" sz="1100" dirty="0"/>
              <a:t>-1))&lt;=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(s) and 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(s)&lt;</a:t>
            </a:r>
            <a:r>
              <a:rPr lang="en-US" altLang="ko-KR" sz="1100" dirty="0" err="1"/>
              <a:t>l_max</a:t>
            </a:r>
            <a:r>
              <a:rPr lang="en-US" altLang="ko-KR" sz="1100" dirty="0"/>
              <a:t>)..</a:t>
            </a:r>
          </a:p>
          <a:p>
            <a:r>
              <a:rPr lang="en-US" altLang="ko-KR" sz="1100" dirty="0"/>
              <a:t>             </a:t>
            </a:r>
            <a:r>
              <a:rPr lang="en-US" altLang="ko-KR" sz="1100" dirty="0" err="1"/>
              <a:t>eff_prev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</a:t>
            </a:r>
            <a:r>
              <a:rPr lang="en-US" altLang="ko-KR" sz="1100" dirty="0"/>
              <a:t>)*</a:t>
            </a:r>
            <a:r>
              <a:rPr lang="en-US" altLang="ko-KR" sz="1100" dirty="0" err="1"/>
              <a:t>x_vi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i,s,t</a:t>
            </a:r>
            <a:r>
              <a:rPr lang="en-US" altLang="ko-KR" sz="1100" dirty="0"/>
              <a:t>) =l= </a:t>
            </a:r>
            <a:r>
              <a:rPr lang="en-US" altLang="ko-KR" sz="1100" dirty="0" err="1"/>
              <a:t>hminus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i,s</a:t>
            </a:r>
            <a:r>
              <a:rPr lang="en-US" altLang="ko-KR" sz="1100" dirty="0"/>
              <a:t>) ;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80458" y="830432"/>
                <a:ext cx="3687349" cy="933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eff_prev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i,s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𝑝𝑟𝑒𝑣𝑇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+2,⋯,0</m:t>
                        </m:r>
                      </m:e>
                    </m:d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hminus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i,s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𝑝𝑟𝑒𝑣𝑇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58" y="830432"/>
                <a:ext cx="3687349" cy="933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08" y="4350873"/>
            <a:ext cx="8970983" cy="1960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67E0C3-F8CB-4513-986B-A0B4E1F8C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2007770"/>
            <a:ext cx="7867650" cy="1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8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01068" y="4484529"/>
                <a:ext cx="5322910" cy="302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68" y="4484529"/>
                <a:ext cx="5322910" cy="302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366584" y="3749947"/>
            <a:ext cx="883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capacity_vi_new</a:t>
            </a:r>
            <a:r>
              <a:rPr lang="en-US" altLang="ko-KR" dirty="0"/>
              <a:t>(</a:t>
            </a:r>
            <a:r>
              <a:rPr lang="en-US" altLang="ko-KR" dirty="0" err="1"/>
              <a:t>i,s,t,tt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 and (</a:t>
            </a:r>
            <a:r>
              <a:rPr lang="en-US" altLang="ko-KR" dirty="0" err="1"/>
              <a:t>ord</a:t>
            </a:r>
            <a:r>
              <a:rPr lang="en-US" altLang="ko-KR" dirty="0"/>
              <a:t>(s)+(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)))&gt;=life(</a:t>
            </a:r>
            <a:r>
              <a:rPr lang="en-US" altLang="ko-KR" dirty="0" err="1"/>
              <a:t>i</a:t>
            </a:r>
            <a:r>
              <a:rPr lang="en-US" altLang="ko-KR" dirty="0"/>
              <a:t>) and </a:t>
            </a:r>
            <a:r>
              <a:rPr lang="en-US" altLang="ko-KR" dirty="0" err="1"/>
              <a:t>ord</a:t>
            </a:r>
            <a:r>
              <a:rPr lang="en-US" altLang="ko-KR" dirty="0"/>
              <a:t>(</a:t>
            </a:r>
            <a:r>
              <a:rPr lang="en-US" altLang="ko-KR" dirty="0" err="1"/>
              <a:t>tt</a:t>
            </a:r>
            <a:r>
              <a:rPr lang="en-US" altLang="ko-KR" dirty="0"/>
              <a:t>)=((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)))-(life(</a:t>
            </a:r>
            <a:r>
              <a:rPr lang="en-US" altLang="ko-KR" dirty="0" err="1"/>
              <a:t>i</a:t>
            </a:r>
            <a:r>
              <a:rPr lang="en-US" altLang="ko-KR" dirty="0"/>
              <a:t>)-1)) </a:t>
            </a:r>
          </a:p>
          <a:p>
            <a:r>
              <a:rPr lang="en-US" altLang="ko-KR" dirty="0"/>
              <a:t>                                                         and </a:t>
            </a:r>
            <a:r>
              <a:rPr lang="en-US" altLang="ko-KR" dirty="0" err="1"/>
              <a:t>ord</a:t>
            </a:r>
            <a:r>
              <a:rPr lang="en-US" altLang="ko-KR" dirty="0"/>
              <a:t>(t)&gt;=((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)))-(life(</a:t>
            </a:r>
            <a:r>
              <a:rPr lang="en-US" altLang="ko-KR" dirty="0" err="1"/>
              <a:t>i</a:t>
            </a:r>
            <a:r>
              <a:rPr lang="en-US" altLang="ko-KR" dirty="0"/>
              <a:t>)-1)) and </a:t>
            </a:r>
            <a:r>
              <a:rPr lang="en-US" altLang="ko-KR" dirty="0" err="1"/>
              <a:t>ord</a:t>
            </a:r>
            <a:r>
              <a:rPr lang="en-US" altLang="ko-KR" dirty="0"/>
              <a:t>(t)&lt;=(</a:t>
            </a:r>
            <a:r>
              <a:rPr lang="en-US" altLang="ko-KR" dirty="0" err="1"/>
              <a:t>ord</a:t>
            </a:r>
            <a:r>
              <a:rPr lang="en-US" altLang="ko-KR" dirty="0"/>
              <a:t>(s)-(</a:t>
            </a:r>
            <a:r>
              <a:rPr lang="en-US" altLang="ko-KR" dirty="0" err="1"/>
              <a:t>l_max</a:t>
            </a:r>
            <a:r>
              <a:rPr lang="en-US" altLang="ko-KR" dirty="0"/>
              <a:t>-life(</a:t>
            </a:r>
            <a:r>
              <a:rPr lang="en-US" altLang="ko-KR" dirty="0" err="1"/>
              <a:t>i</a:t>
            </a:r>
            <a:r>
              <a:rPr lang="en-US" altLang="ko-KR" dirty="0"/>
              <a:t>))) )..</a:t>
            </a:r>
          </a:p>
          <a:p>
            <a:r>
              <a:rPr lang="en-US" altLang="ko-KR" dirty="0"/>
              <a:t>             eff(</a:t>
            </a:r>
            <a:r>
              <a:rPr lang="en-US" altLang="ko-KR" dirty="0" err="1"/>
              <a:t>i,tt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=l= y(</a:t>
            </a:r>
            <a:r>
              <a:rPr lang="en-US" altLang="ko-KR" dirty="0" err="1"/>
              <a:t>i,tt</a:t>
            </a:r>
            <a:r>
              <a:rPr lang="en-US" altLang="ko-KR" dirty="0"/>
              <a:t>) 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23978" y="853657"/>
                <a:ext cx="2298004" cy="5898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78" y="853657"/>
                <a:ext cx="2298004" cy="589841"/>
              </a:xfrm>
              <a:prstGeom prst="rect">
                <a:avLst/>
              </a:prstGeom>
              <a:blipFill>
                <a:blip r:embed="rId5"/>
                <a:stretch>
                  <a:fillRect b="-5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6647DB2-26EE-48B5-98DD-338D86CC0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32" y="2036486"/>
            <a:ext cx="9883718" cy="14410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55415A-B506-47C5-9E88-6C2DBCB51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68" y="4875298"/>
            <a:ext cx="8748440" cy="11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4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641698" y="1738339"/>
                <a:ext cx="2298004" cy="751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X_out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98" y="1738339"/>
                <a:ext cx="2298004" cy="751039"/>
              </a:xfrm>
              <a:prstGeom prst="rect">
                <a:avLst/>
              </a:prstGeom>
              <a:blipFill>
                <a:blip r:embed="rId3"/>
                <a:stretch>
                  <a:fillRect b="-4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6159935" y="2377306"/>
            <a:ext cx="3041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X_out_dummy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 )$(</a:t>
            </a:r>
            <a:r>
              <a:rPr lang="en-US" altLang="ko-KR" dirty="0"/>
              <a:t>not </a:t>
            </a:r>
            <a:r>
              <a:rPr lang="ko-KR" altLang="en-US" dirty="0" err="1"/>
              <a:t>I_v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))..              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 </a:t>
            </a:r>
            <a:r>
              <a:rPr lang="ko-KR" altLang="en-US" dirty="0" err="1"/>
              <a:t>X_out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 =</a:t>
            </a:r>
            <a:r>
              <a:rPr lang="ko-KR" altLang="en-US" dirty="0" err="1"/>
              <a:t>e</a:t>
            </a:r>
            <a:r>
              <a:rPr lang="ko-KR" altLang="en-US" dirty="0"/>
              <a:t>= </a:t>
            </a:r>
            <a:r>
              <a:rPr lang="ko-KR" altLang="en-US" dirty="0" err="1"/>
              <a:t>eff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)*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957428" y="2924492"/>
                <a:ext cx="2314095" cy="285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      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28" y="2924492"/>
                <a:ext cx="2314095" cy="285784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E3FC4A-8EDA-47F3-BE5B-4B4477E7A489}"/>
                  </a:ext>
                </a:extLst>
              </p:cNvPr>
              <p:cNvSpPr/>
              <p:nvPr/>
            </p:nvSpPr>
            <p:spPr>
              <a:xfrm>
                <a:off x="443180" y="2806857"/>
                <a:ext cx="4162037" cy="63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7E3FC4A-8EDA-47F3-BE5B-4B4477E7A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0" y="2806857"/>
                <a:ext cx="4162037" cy="636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59F87-A7F3-4DC4-A8F5-07F9B1AC00CB}"/>
              </a:ext>
            </a:extLst>
          </p:cNvPr>
          <p:cNvSpPr/>
          <p:nvPr/>
        </p:nvSpPr>
        <p:spPr>
          <a:xfrm>
            <a:off x="504282" y="3437563"/>
            <a:ext cx="8897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X_out_vi_dummy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))..</a:t>
            </a:r>
          </a:p>
          <a:p>
            <a:r>
              <a:rPr lang="en-US" altLang="ko-KR" dirty="0"/>
              <a:t>                       </a:t>
            </a:r>
            <a:r>
              <a:rPr lang="en-US" altLang="ko-KR" dirty="0" err="1"/>
              <a:t>X_out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 =e=  sum(s$( </a:t>
            </a:r>
            <a:r>
              <a:rPr lang="en-US" altLang="ko-KR" dirty="0" err="1"/>
              <a:t>ord</a:t>
            </a:r>
            <a:r>
              <a:rPr lang="en-US" altLang="ko-KR" dirty="0"/>
              <a:t>(s)&gt;=(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)+1+(</a:t>
            </a:r>
            <a:r>
              <a:rPr lang="en-US" altLang="ko-KR" dirty="0" err="1"/>
              <a:t>l_max</a:t>
            </a:r>
            <a:r>
              <a:rPr lang="en-US" altLang="ko-KR" dirty="0"/>
              <a:t>-1)) and </a:t>
            </a:r>
            <a:r>
              <a:rPr lang="en-US" altLang="ko-KR" dirty="0" err="1"/>
              <a:t>ord</a:t>
            </a:r>
            <a:r>
              <a:rPr lang="en-US" altLang="ko-KR" dirty="0"/>
              <a:t>(s)&lt;</a:t>
            </a:r>
            <a:r>
              <a:rPr lang="en-US" altLang="ko-KR" dirty="0" err="1"/>
              <a:t>l_max</a:t>
            </a:r>
            <a:r>
              <a:rPr lang="en-US" altLang="ko-KR" dirty="0"/>
              <a:t>), </a:t>
            </a:r>
            <a:r>
              <a:rPr lang="en-US" altLang="ko-KR" dirty="0" err="1"/>
              <a:t>eff_prev</a:t>
            </a:r>
            <a:r>
              <a:rPr lang="en-US" altLang="ko-KR" dirty="0"/>
              <a:t>(</a:t>
            </a:r>
            <a:r>
              <a:rPr lang="en-US" altLang="ko-KR" dirty="0" err="1"/>
              <a:t>i,s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)</a:t>
            </a:r>
          </a:p>
          <a:p>
            <a:r>
              <a:rPr lang="en-US" altLang="ko-KR" dirty="0"/>
              <a:t>                        +sum(s$( ((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)&gt;=1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)+1)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)&lt;=</a:t>
            </a:r>
            <a:r>
              <a:rPr lang="en-US" altLang="ko-KR" dirty="0" err="1"/>
              <a:t>ord</a:t>
            </a:r>
            <a:r>
              <a:rPr lang="en-US" altLang="ko-KR" dirty="0"/>
              <a:t>(t) ), eff(</a:t>
            </a:r>
            <a:r>
              <a:rPr lang="en-US" altLang="ko-KR" dirty="0" err="1"/>
              <a:t>i,s</a:t>
            </a:r>
            <a:r>
              <a:rPr lang="en-US" altLang="ko-KR" dirty="0"/>
              <a:t>)*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)) 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F75D0-F370-4D77-A233-C82212A0E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39661"/>
            <a:ext cx="9906000" cy="2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66740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9920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8330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41340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40864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103970" y="4213697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943132" y="4096431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330685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352557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584207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8752" y="276110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377392" y="344615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399308" y="422029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026335" y="3912620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533407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891246" y="3975986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818255" y="3138175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1814" y="4376795"/>
            <a:ext cx="5918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43915" y="227160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41340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324633" y="4600814"/>
            <a:ext cx="32236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332668" y="3750839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9/10 litter 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511182" y="432972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596718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324633" y="3552965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81831" y="336357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585534" y="34248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513903" y="319273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261623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42638" y="326119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37133" y="438930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106527" y="3912048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05066" y="391283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57459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454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8637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8632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8637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37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31748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10397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89124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7212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154537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transportation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373931" y="4022127"/>
            <a:ext cx="726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1/9 litter </a:t>
            </a:r>
          </a:p>
        </p:txBody>
      </p:sp>
      <p:sp>
        <p:nvSpPr>
          <p:cNvPr id="116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6170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RES(Reference Energy System) denotes energy flows to satisfy a given demand</a:t>
            </a:r>
          </a:p>
        </p:txBody>
      </p:sp>
    </p:spTree>
    <p:extLst>
      <p:ext uri="{BB962C8B-B14F-4D97-AF65-F5344CB8AC3E}">
        <p14:creationId xmlns:p14="http://schemas.microsoft.com/office/powerpoint/2010/main" val="38876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046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21396" y="1842958"/>
                <a:ext cx="2298004" cy="751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x_vi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i,s,t</a:t>
                </a:r>
                <a:r>
                  <a:rPr lang="ko-KR" altLang="en-US" sz="1000" dirty="0"/>
                  <a:t>)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i,t</a:t>
                </a:r>
                <a:r>
                  <a:rPr lang="ko-KR" altLang="en-US" sz="1000" dirty="0"/>
                  <a:t>)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eff(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000" dirty="0"/>
                      <m:t> 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000" dirty="0"/>
              </a:p>
              <a:p>
                <a:r>
                  <a:rPr lang="en-US" altLang="ko-KR" sz="1000" dirty="0" err="1"/>
                  <a:t>X_out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i,t</a:t>
                </a:r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6" y="1842958"/>
                <a:ext cx="2298004" cy="751039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/>
          <p:cNvSpPr/>
          <p:nvPr/>
        </p:nvSpPr>
        <p:spPr>
          <a:xfrm>
            <a:off x="443175" y="3546818"/>
            <a:ext cx="8408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x_sum_vi_dummy</a:t>
            </a:r>
            <a:r>
              <a:rPr lang="en-US" altLang="ko-KR" dirty="0"/>
              <a:t>(</a:t>
            </a:r>
            <a:r>
              <a:rPr lang="en-US" altLang="ko-KR" dirty="0" err="1"/>
              <a:t>i,t</a:t>
            </a:r>
            <a:r>
              <a:rPr lang="en-US" altLang="ko-KR" dirty="0"/>
              <a:t>)$(</a:t>
            </a:r>
            <a:r>
              <a:rPr lang="en-US" altLang="ko-KR" dirty="0" err="1"/>
              <a:t>I_v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))..</a:t>
            </a:r>
          </a:p>
          <a:p>
            <a:r>
              <a:rPr lang="en-US" altLang="ko-KR" dirty="0"/>
              <a:t>                       x(</a:t>
            </a:r>
            <a:r>
              <a:rPr lang="en-US" altLang="ko-KR" dirty="0" err="1"/>
              <a:t>i,t</a:t>
            </a:r>
            <a:r>
              <a:rPr lang="en-US" altLang="ko-KR" dirty="0"/>
              <a:t>) =e=  sum(s$( </a:t>
            </a:r>
            <a:r>
              <a:rPr lang="en-US" altLang="ko-KR" dirty="0" err="1"/>
              <a:t>ord</a:t>
            </a:r>
            <a:r>
              <a:rPr lang="en-US" altLang="ko-KR" dirty="0"/>
              <a:t>(s)&gt;=(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)+1+(</a:t>
            </a:r>
            <a:r>
              <a:rPr lang="en-US" altLang="ko-KR" dirty="0" err="1"/>
              <a:t>l_max</a:t>
            </a:r>
            <a:r>
              <a:rPr lang="en-US" altLang="ko-KR" dirty="0"/>
              <a:t>-1)) and </a:t>
            </a:r>
            <a:r>
              <a:rPr lang="en-US" altLang="ko-KR" dirty="0" err="1"/>
              <a:t>ord</a:t>
            </a:r>
            <a:r>
              <a:rPr lang="en-US" altLang="ko-KR" dirty="0"/>
              <a:t>(s)&lt;</a:t>
            </a:r>
            <a:r>
              <a:rPr lang="en-US" altLang="ko-KR" dirty="0" err="1"/>
              <a:t>l_max</a:t>
            </a:r>
            <a:r>
              <a:rPr lang="en-US" altLang="ko-KR" dirty="0"/>
              <a:t>), 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 )</a:t>
            </a:r>
          </a:p>
          <a:p>
            <a:r>
              <a:rPr lang="en-US" altLang="ko-KR" dirty="0"/>
              <a:t>                        +sum(s$( ((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)&gt;=1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)&gt;=</a:t>
            </a:r>
            <a:r>
              <a:rPr lang="en-US" altLang="ko-KR" dirty="0" err="1"/>
              <a:t>ord</a:t>
            </a:r>
            <a:r>
              <a:rPr lang="en-US" altLang="ko-KR" dirty="0"/>
              <a:t>(t)-life(</a:t>
            </a:r>
            <a:r>
              <a:rPr lang="en-US" altLang="ko-KR" dirty="0" err="1"/>
              <a:t>i</a:t>
            </a:r>
            <a:r>
              <a:rPr lang="en-US" altLang="ko-KR" dirty="0"/>
              <a:t>)+1) and (</a:t>
            </a:r>
            <a:r>
              <a:rPr lang="en-US" altLang="ko-KR" dirty="0" err="1"/>
              <a:t>ord</a:t>
            </a:r>
            <a:r>
              <a:rPr lang="en-US" altLang="ko-KR" dirty="0"/>
              <a:t>(s)-</a:t>
            </a:r>
            <a:r>
              <a:rPr lang="en-US" altLang="ko-KR" dirty="0" err="1"/>
              <a:t>l_max+1</a:t>
            </a:r>
            <a:r>
              <a:rPr lang="en-US" altLang="ko-KR" dirty="0"/>
              <a:t>)&lt;=</a:t>
            </a:r>
            <a:r>
              <a:rPr lang="en-US" altLang="ko-KR" dirty="0" err="1"/>
              <a:t>ord</a:t>
            </a:r>
            <a:r>
              <a:rPr lang="en-US" altLang="ko-KR" dirty="0"/>
              <a:t>(t) ), </a:t>
            </a:r>
            <a:r>
              <a:rPr lang="en-US" altLang="ko-KR" dirty="0" err="1"/>
              <a:t>x_vi</a:t>
            </a:r>
            <a:r>
              <a:rPr lang="en-US" altLang="ko-KR" dirty="0"/>
              <a:t>(</a:t>
            </a:r>
            <a:r>
              <a:rPr lang="en-US" altLang="ko-KR" dirty="0" err="1"/>
              <a:t>i,s,t</a:t>
            </a:r>
            <a:r>
              <a:rPr lang="en-US" altLang="ko-KR" dirty="0"/>
              <a:t>)) 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762000" y="2752019"/>
                <a:ext cx="3991414" cy="636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altLang="ko-KR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sub>
                        <m:sup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  <a:ea typeface="SimSun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752019"/>
                <a:ext cx="3991414" cy="636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033D5B2-6790-4B11-8A82-7B011ECB8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4193149"/>
            <a:ext cx="9906000" cy="21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(Basic LP vi) gams coding</a:t>
            </a:r>
            <a:endParaRPr lang="ko-KR" altLang="en-US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24268" y="830432"/>
                <a:ext cx="5081130" cy="136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superset</a:t>
                </a:r>
                <a:r>
                  <a:rPr lang="ko-KR" altLang="en-US" sz="1000" dirty="0"/>
                  <a:t> of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including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historic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years</a:t>
                </a:r>
                <a:r>
                  <a:rPr lang="ko-KR" altLang="en-US" sz="1000" dirty="0"/>
                  <a:t> and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 </a:t>
                </a:r>
                <a:r>
                  <a:rPr lang="en-US" altLang="ko-KR" sz="1000" dirty="0" err="1"/>
                  <a:t>pr2006</a:t>
                </a:r>
                <a:r>
                  <a:rPr lang="en-US" altLang="ko-KR" sz="1000" dirty="0"/>
                  <a:t>*</a:t>
                </a:r>
                <a:r>
                  <a:rPr lang="en-US" altLang="ko-KR" sz="1000" dirty="0" err="1"/>
                  <a:t>pr2014</a:t>
                </a:r>
                <a:r>
                  <a:rPr lang="en-US" altLang="ko-KR" sz="1000" dirty="0"/>
                  <a:t>, 1*36</a:t>
                </a:r>
                <a:r>
                  <a:rPr lang="ko-KR" altLang="en-US" sz="1000" dirty="0"/>
                  <a:t> /</a:t>
                </a:r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T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s</a:t>
                </a:r>
                <a:r>
                  <a:rPr lang="ko-KR" altLang="en-US" sz="1000" dirty="0"/>
                  <a:t>)       </a:t>
                </a:r>
                <a:r>
                  <a:rPr lang="ko-KR" altLang="en-US" sz="1000" dirty="0" err="1"/>
                  <a:t>time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periods</a:t>
                </a:r>
                <a:r>
                  <a:rPr lang="ko-KR" altLang="en-US" sz="1000" dirty="0"/>
                  <a:t>    /</a:t>
                </a:r>
                <a:r>
                  <a:rPr lang="en-US" altLang="ko-KR" sz="1000" dirty="0"/>
                  <a:t>1*36</a:t>
                </a:r>
                <a:r>
                  <a:rPr lang="ko-KR" altLang="en-US" sz="1000" dirty="0"/>
                  <a:t>  /                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(*)     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   /  /           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I_0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no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cap</a:t>
                </a:r>
                <a:r>
                  <a:rPr lang="ko-KR" altLang="en-US" sz="1000" dirty="0"/>
                  <a:t>. </a:t>
                </a:r>
                <a:r>
                  <a:rPr lang="ko-KR" altLang="en-US" sz="1000" dirty="0" err="1"/>
                  <a:t>constraint</a:t>
                </a:r>
                <a:r>
                  <a:rPr lang="ko-KR" altLang="en-US" sz="1000" dirty="0"/>
                  <a:t>   / </a:t>
                </a:r>
                <a:r>
                  <a:rPr lang="en-US" altLang="ko-KR" sz="1000" dirty="0"/>
                  <a:t>1*7</a:t>
                </a:r>
                <a:r>
                  <a:rPr lang="ko-KR" altLang="en-US" sz="1000" dirty="0"/>
                  <a:t> /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I_v</a:t>
                </a:r>
                <a:r>
                  <a:rPr lang="ko-KR" altLang="en-US" sz="1000" dirty="0"/>
                  <a:t>(</a:t>
                </a:r>
                <a:r>
                  <a:rPr lang="ko-KR" altLang="en-US" sz="1000" dirty="0" err="1"/>
                  <a:t>i</a:t>
                </a:r>
                <a:r>
                  <a:rPr lang="ko-KR" altLang="en-US" sz="1000" dirty="0"/>
                  <a:t>)  </a:t>
                </a:r>
                <a:r>
                  <a:rPr lang="ko-KR" altLang="en-US" sz="1000" dirty="0" err="1"/>
                  <a:t>technologies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with</a:t>
                </a:r>
                <a:r>
                  <a:rPr lang="ko-KR" altLang="en-US" sz="1000" dirty="0"/>
                  <a:t> </a:t>
                </a:r>
                <a:r>
                  <a:rPr lang="ko-KR" altLang="en-US" sz="1000" dirty="0" err="1"/>
                  <a:t>vintage</a:t>
                </a:r>
                <a:r>
                  <a:rPr lang="ko-KR" altLang="en-US" sz="1000" dirty="0"/>
                  <a:t>   /  </a:t>
                </a:r>
                <a:r>
                  <a:rPr lang="en-US" altLang="ko-KR" sz="1000" dirty="0"/>
                  <a:t>8, 9, 10,11 </a:t>
                </a:r>
                <a:r>
                  <a:rPr lang="ko-KR" altLang="en-US" sz="1000" dirty="0"/>
                  <a:t>/               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r>
                  <a:rPr lang="en-US" altLang="ko-KR" sz="1000" dirty="0"/>
                  <a:t>C(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000" dirty="0"/>
              </a:p>
              <a:p>
                <a:r>
                  <a:rPr lang="en-US" altLang="ko-KR" sz="1000" dirty="0"/>
                  <a:t>P(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</a:p>
              <a:p>
                <a:r>
                  <a:rPr lang="en-US" altLang="ko-KR" sz="1000" dirty="0" err="1"/>
                  <a:t>P_V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j,i</a:t>
                </a:r>
                <a:r>
                  <a:rPr lang="en-US" altLang="ko-KR" sz="10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8" y="830432"/>
                <a:ext cx="5081130" cy="1360565"/>
              </a:xfrm>
              <a:prstGeom prst="rect">
                <a:avLst/>
              </a:prstGeom>
              <a:blipFill>
                <a:blip r:embed="rId2"/>
                <a:stretch>
                  <a:fillRect b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476500" y="2891994"/>
                <a:ext cx="4953000" cy="10740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  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  <a:p>
                <a:pPr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de-DE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2891994"/>
                <a:ext cx="4953000" cy="1074012"/>
              </a:xfrm>
              <a:prstGeom prst="rect">
                <a:avLst/>
              </a:prstGeom>
              <a:blipFill>
                <a:blip r:embed="rId3"/>
                <a:stretch>
                  <a:fillRect l="-9594" t="-58192" b="-77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198844" y="4162858"/>
            <a:ext cx="6824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flow_conservation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K(</a:t>
            </a:r>
            <a:r>
              <a:rPr lang="ko-KR" altLang="en-US" dirty="0" err="1"/>
              <a:t>j</a:t>
            </a:r>
            <a:r>
              <a:rPr lang="ko-KR" altLang="en-US" dirty="0"/>
              <a:t>))..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),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+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)), </a:t>
            </a:r>
            <a:r>
              <a:rPr lang="ko-KR" altLang="en-US" dirty="0" err="1"/>
              <a:t>Pro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))=</a:t>
            </a:r>
            <a:r>
              <a:rPr lang="ko-KR" altLang="en-US" dirty="0" err="1"/>
              <a:t>g</a:t>
            </a:r>
            <a:r>
              <a:rPr lang="ko-KR" altLang="en-US" dirty="0"/>
              <a:t>= </a:t>
            </a:r>
            <a:r>
              <a:rPr lang="ko-KR" altLang="en-US" dirty="0" err="1"/>
              <a:t>sum</a:t>
            </a:r>
            <a:r>
              <a:rPr lang="ko-KR" altLang="en-US" dirty="0"/>
              <a:t>(C(</a:t>
            </a:r>
            <a:r>
              <a:rPr lang="ko-KR" altLang="en-US" dirty="0" err="1"/>
              <a:t>j,i</a:t>
            </a:r>
            <a:r>
              <a:rPr lang="ko-KR" altLang="en-US" dirty="0"/>
              <a:t>),</a:t>
            </a:r>
            <a:r>
              <a:rPr lang="ko-KR" altLang="en-US" dirty="0" err="1"/>
              <a:t>Cons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demand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)$(K(</a:t>
            </a:r>
            <a:r>
              <a:rPr lang="ko-KR" altLang="en-US" dirty="0" err="1"/>
              <a:t>j</a:t>
            </a:r>
            <a:r>
              <a:rPr lang="ko-KR" altLang="en-US" dirty="0"/>
              <a:t>))..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),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+ </a:t>
            </a:r>
            <a:r>
              <a:rPr lang="ko-KR" altLang="en-US" dirty="0" err="1"/>
              <a:t>sum</a:t>
            </a:r>
            <a:r>
              <a:rPr lang="ko-KR" altLang="en-US" dirty="0"/>
              <a:t>(</a:t>
            </a:r>
            <a:r>
              <a:rPr lang="ko-KR" altLang="en-US" dirty="0" err="1"/>
              <a:t>P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)$(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P_V</a:t>
            </a:r>
            <a:r>
              <a:rPr lang="ko-KR" altLang="en-US" dirty="0"/>
              <a:t>(</a:t>
            </a:r>
            <a:r>
              <a:rPr lang="ko-KR" altLang="en-US" dirty="0" err="1"/>
              <a:t>j,i</a:t>
            </a:r>
            <a:r>
              <a:rPr lang="ko-KR" altLang="en-US" dirty="0"/>
              <a:t>)), </a:t>
            </a:r>
            <a:r>
              <a:rPr lang="ko-KR" altLang="en-US" dirty="0" err="1"/>
              <a:t>Pro</a:t>
            </a:r>
            <a:r>
              <a:rPr lang="ko-KR" altLang="en-US" dirty="0"/>
              <a:t>(</a:t>
            </a:r>
            <a:r>
              <a:rPr lang="ko-KR" altLang="en-US" dirty="0" err="1"/>
              <a:t>j,i,t</a:t>
            </a:r>
            <a:r>
              <a:rPr lang="ko-KR" altLang="en-US" dirty="0"/>
              <a:t>) * </a:t>
            </a:r>
            <a:r>
              <a:rPr lang="ko-KR" altLang="en-US" dirty="0" err="1"/>
              <a:t>x</a:t>
            </a:r>
            <a:r>
              <a:rPr lang="ko-KR" altLang="en-US" dirty="0"/>
              <a:t>(</a:t>
            </a:r>
            <a:r>
              <a:rPr lang="ko-KR" altLang="en-US" dirty="0" err="1"/>
              <a:t>i,t</a:t>
            </a:r>
            <a:r>
              <a:rPr lang="ko-KR" altLang="en-US" dirty="0"/>
              <a:t>)) =</a:t>
            </a:r>
            <a:r>
              <a:rPr lang="ko-KR" altLang="en-US" dirty="0" err="1"/>
              <a:t>g</a:t>
            </a:r>
            <a:r>
              <a:rPr lang="ko-KR" altLang="en-US" dirty="0"/>
              <a:t>= </a:t>
            </a:r>
            <a:r>
              <a:rPr lang="ko-KR" altLang="en-US" dirty="0" err="1"/>
              <a:t>dem</a:t>
            </a:r>
            <a:r>
              <a:rPr lang="ko-KR" altLang="en-US" dirty="0"/>
              <a:t>(</a:t>
            </a:r>
            <a:r>
              <a:rPr lang="ko-KR" altLang="en-US" dirty="0" err="1"/>
              <a:t>j,t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39553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type1</a:t>
            </a:r>
            <a:r>
              <a:rPr lang="en-US" altLang="ko-KR" b="0" dirty="0"/>
              <a:t>, yearly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54776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Constraint type(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kern="0" dirty="0"/>
                  <a:t>(T1, yearly),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kern="0" dirty="0"/>
                  <a:t>(T2, cumulative),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kern="0" dirty="0"/>
                  <a:t>(T3, time series)</a:t>
                </a:r>
              </a:p>
              <a:p>
                <a:r>
                  <a:rPr lang="en-US" altLang="ko-KR" kern="0" dirty="0"/>
                  <a:t>UC decision variable type(</a:t>
                </a:r>
                <a:r>
                  <a:rPr lang="en-US" altLang="ko-KR" kern="0" dirty="0" err="1"/>
                  <a:t>V_type</a:t>
                </a:r>
                <a:r>
                  <a:rPr lang="en-US" altLang="ko-KR" kern="0" dirty="0"/>
                  <a:t>) 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/>
                  <a:t>actOut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newCap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totalCap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kern="0" dirty="0"/>
                  <a:t>dummy variables(</a:t>
                </a:r>
                <a:r>
                  <a:rPr lang="en-US" altLang="ko-KR" kern="0" dirty="0" err="1"/>
                  <a:t>D1</a:t>
                </a:r>
                <a:r>
                  <a:rPr lang="en-US" altLang="ko-KR" kern="0" dirty="0"/>
                  <a:t>, </a:t>
                </a:r>
                <a:r>
                  <a:rPr lang="en-US" altLang="ko-KR" kern="0" dirty="0" err="1"/>
                  <a:t>D2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(D1),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i="1" ker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ker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kern="0" dirty="0" err="1">
                    <a:solidFill>
                      <a:schemeClr val="tx1"/>
                    </a:solidFill>
                  </a:rPr>
                  <a:t>D2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ko-KR" kern="0" dirty="0"/>
                  <a:t>Inequality type(</a:t>
                </a:r>
                <a:r>
                  <a:rPr lang="en-US" altLang="ko-KR" kern="0" dirty="0" err="1"/>
                  <a:t>EQ1</a:t>
                </a:r>
                <a:r>
                  <a:rPr lang="en-US" altLang="ko-KR" kern="0" dirty="0"/>
                  <a:t>) :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eq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leq</a:t>
                </a:r>
                <a:r>
                  <a:rPr lang="en-US" altLang="ko-KR" kern="0" dirty="0"/>
                  <a:t>)</a:t>
                </a:r>
              </a:p>
              <a:p>
                <a:r>
                  <a:rPr lang="en-US" altLang="ko-KR" kern="0" dirty="0"/>
                  <a:t>Possible UC combinations : 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variables(4) </a:t>
                </a:r>
                <a14:m>
                  <m:oMath xmlns:m="http://schemas.openxmlformats.org/officeDocument/2006/math">
                    <m:r>
                      <a:rPr lang="en-US" altLang="ko-KR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</a:t>
                </a:r>
                <a:r>
                  <a:rPr lang="en-US" altLang="ko-KR" kern="0" dirty="0" err="1">
                    <a:solidFill>
                      <a:srgbClr val="00B050"/>
                    </a:solidFill>
                  </a:rPr>
                  <a:t>EQ1</a:t>
                </a:r>
                <a:r>
                  <a:rPr lang="en-US" altLang="ko-KR" kern="0" dirty="0">
                    <a:solidFill>
                      <a:srgbClr val="00B050"/>
                    </a:solidFill>
                  </a:rPr>
                  <a:t>(3)</a:t>
                </a:r>
                <a:r>
                  <a:rPr lang="en-US" altLang="ko-KR" kern="0" dirty="0"/>
                  <a:t> =36 types</a:t>
                </a:r>
              </a:p>
              <a:p>
                <a:pPr lvl="1"/>
                <a:r>
                  <a:rPr lang="en-US" altLang="ko-KR" u="sng" kern="0" dirty="0">
                    <a:solidFill>
                      <a:srgbClr val="FF0000"/>
                    </a:solidFill>
                  </a:rPr>
                  <a:t>GAMS does not support an inequality type selection operator</a:t>
                </a:r>
              </a:p>
              <a:p>
                <a:pPr lvl="1"/>
                <a:r>
                  <a:rPr lang="en-US" altLang="ko-KR" u="sng" kern="0" dirty="0">
                    <a:solidFill>
                      <a:srgbClr val="FF0000"/>
                    </a:solidFill>
                  </a:rPr>
                  <a:t>GAMS does not support a variable selection operator</a:t>
                </a:r>
                <a:endParaRPr lang="en-US" altLang="ko-KR" kern="0" dirty="0"/>
              </a:p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type1</a:t>
                </a:r>
                <a:r>
                  <a:rPr lang="en-US" altLang="ko-KR" kern="0" dirty="0"/>
                  <a:t>(yearly),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kern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r>
                  <a:rPr lang="en-US" altLang="ko-KR" kern="0" dirty="0"/>
                  <a:t>With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kern="0" dirty="0"/>
                  <a:t>, we can reduce UCs to 9 types for GAMS : </a:t>
                </a:r>
                <a:r>
                  <a:rPr lang="en-US" altLang="ko-KR" kern="0" dirty="0" err="1"/>
                  <a:t>C_type</a:t>
                </a:r>
                <a:r>
                  <a:rPr lang="en-US" altLang="ko-KR" kern="0" dirty="0"/>
                  <a:t>(3)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kern="0" dirty="0"/>
                  <a:t> </a:t>
                </a:r>
                <a:r>
                  <a:rPr lang="en-US" altLang="ko-KR" kern="0" dirty="0" err="1"/>
                  <a:t>EQ1</a:t>
                </a:r>
                <a:r>
                  <a:rPr lang="en-US" altLang="ko-KR" kern="0" dirty="0"/>
                  <a:t>(3) = 9 types</a:t>
                </a:r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5477619"/>
              </a:xfrm>
              <a:prstGeom prst="rect">
                <a:avLst/>
              </a:prstGeom>
              <a:blipFill>
                <a:blip r:embed="rId2"/>
                <a:stretch>
                  <a:fillRect l="-150" t="-2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512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type1</a:t>
            </a:r>
            <a:r>
              <a:rPr lang="en-US" altLang="ko-KR" b="0" dirty="0"/>
              <a:t>, yearly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61999" y="3601486"/>
                <a:ext cx="7619971" cy="6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3601486"/>
                <a:ext cx="7619971" cy="686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011917" y="3371021"/>
                <a:ext cx="24774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917" y="3371021"/>
                <a:ext cx="247747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109132" y="4365039"/>
            <a:ext cx="7957047" cy="1908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t1_geq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b="1" dirty="0" err="1">
                <a:solidFill>
                  <a:srgbClr val="00B050"/>
                </a:solidFill>
              </a:rPr>
              <a:t>uc_info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en-US" altLang="ko-KR" b="1" dirty="0" err="1">
                <a:solidFill>
                  <a:srgbClr val="00B050"/>
                </a:solidFill>
              </a:rPr>
              <a:t>t123,C_type,EQ1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</a:t>
            </a:r>
            <a:r>
              <a:rPr lang="en-US" altLang="ko-KR" dirty="0" err="1">
                <a:solidFill>
                  <a:srgbClr val="00B050"/>
                </a:solidFill>
              </a:rPr>
              <a:t>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b="1" dirty="0" err="1">
                <a:solidFill>
                  <a:srgbClr val="00B050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</a:t>
            </a:r>
            <a:r>
              <a:rPr lang="en-US" altLang="ko-KR" sz="1000" dirty="0">
                <a:solidFill>
                  <a:srgbClr val="0000FF"/>
                </a:solidFill>
              </a:rPr>
              <a:t>)) * 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d1,uc_d1_param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</a:t>
            </a:r>
            <a:r>
              <a:rPr lang="en-US" altLang="ko-KR" sz="1000" dirty="0">
                <a:solidFill>
                  <a:srgbClr val="0000FF"/>
                </a:solidFill>
              </a:rPr>
              <a:t>))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</a:t>
            </a:r>
            <a:r>
              <a:rPr lang="en-US" altLang="ko-KR" b="1" dirty="0">
                <a:solidFill>
                  <a:srgbClr val="00B050"/>
                </a:solidFill>
              </a:rPr>
              <a:t>=g=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t1_eq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dirty="0" err="1">
                <a:solidFill>
                  <a:srgbClr val="00B050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t1_geq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C_type,'yearly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dirty="0" err="1">
                <a:solidFill>
                  <a:srgbClr val="00B050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1759" y="797474"/>
            <a:ext cx="4773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0000"/>
                </a:solidFill>
              </a:rPr>
              <a:t>Sets</a:t>
            </a:r>
            <a:endParaRPr lang="ko-KR" altLang="en-US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D1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dummy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variables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with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time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series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v1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v2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z1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z2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u3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u4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D2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dummy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variables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without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time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series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w1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EQ1</a:t>
            </a:r>
            <a:r>
              <a:rPr lang="ko-KR" altLang="en-US" sz="900" dirty="0">
                <a:solidFill>
                  <a:srgbClr val="FF0000"/>
                </a:solidFill>
              </a:rPr>
              <a:t>  </a:t>
            </a:r>
            <a:r>
              <a:rPr lang="ko-KR" altLang="en-US" sz="900" dirty="0" err="1">
                <a:solidFill>
                  <a:srgbClr val="FF0000"/>
                </a:solidFill>
              </a:rPr>
              <a:t>equation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eqaulity</a:t>
            </a:r>
            <a:r>
              <a:rPr lang="ko-KR" altLang="en-US" sz="900" dirty="0">
                <a:solidFill>
                  <a:srgbClr val="FF0000"/>
                </a:solidFill>
              </a:rPr>
              <a:t>   /</a:t>
            </a:r>
            <a:r>
              <a:rPr lang="ko-KR" altLang="en-US" sz="900" dirty="0" err="1">
                <a:solidFill>
                  <a:srgbClr val="FF0000"/>
                </a:solidFill>
              </a:rPr>
              <a:t>geq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eq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leq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C_type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constraint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types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yearly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cumul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ts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V_type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constraint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variable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types</a:t>
            </a:r>
            <a:r>
              <a:rPr lang="ko-KR" altLang="en-US" sz="900" dirty="0">
                <a:solidFill>
                  <a:srgbClr val="FF0000"/>
                </a:solidFill>
              </a:rPr>
              <a:t>   / </a:t>
            </a:r>
            <a:r>
              <a:rPr lang="ko-KR" altLang="en-US" sz="900" dirty="0" err="1">
                <a:solidFill>
                  <a:srgbClr val="FF0000"/>
                </a:solidFill>
              </a:rPr>
              <a:t>actInp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actOut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newCap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totalCap</a:t>
            </a:r>
            <a:r>
              <a:rPr lang="ko-KR" altLang="en-US" sz="900" dirty="0">
                <a:solidFill>
                  <a:srgbClr val="FF0000"/>
                </a:solidFill>
              </a:rPr>
              <a:t>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T1</a:t>
            </a:r>
            <a:r>
              <a:rPr lang="en-US" altLang="ko-KR" sz="900" dirty="0">
                <a:solidFill>
                  <a:srgbClr val="FF0000"/>
                </a:solidFill>
              </a:rPr>
              <a:t>(*)  yearly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type1</a:t>
            </a:r>
            <a:r>
              <a:rPr lang="en-US" altLang="ko-KR" sz="900" dirty="0">
                <a:solidFill>
                  <a:srgbClr val="FF0000"/>
                </a:solidFill>
              </a:rPr>
              <a:t>   / 1 "</a:t>
            </a:r>
            <a:r>
              <a:rPr lang="en-US" altLang="ko-KR" sz="900" dirty="0" err="1">
                <a:solidFill>
                  <a:srgbClr val="FF0000"/>
                </a:solidFill>
              </a:rPr>
              <a:t>y_prod_total</a:t>
            </a:r>
            <a:r>
              <a:rPr lang="en-US" altLang="ko-KR" sz="900" dirty="0">
                <a:solidFill>
                  <a:srgbClr val="FF0000"/>
                </a:solidFill>
              </a:rPr>
              <a:t>", 2 "</a:t>
            </a:r>
            <a:r>
              <a:rPr lang="en-US" altLang="ko-KR" sz="900" dirty="0" err="1">
                <a:solidFill>
                  <a:srgbClr val="FF0000"/>
                </a:solidFill>
              </a:rPr>
              <a:t>y_denominator</a:t>
            </a:r>
            <a:r>
              <a:rPr lang="en-US" altLang="ko-KR" sz="900" dirty="0">
                <a:solidFill>
                  <a:srgbClr val="FF0000"/>
                </a:solidFill>
              </a:rPr>
              <a:t>", 3 "</a:t>
            </a:r>
            <a:r>
              <a:rPr lang="en-US" altLang="ko-KR" sz="900" dirty="0" err="1">
                <a:solidFill>
                  <a:srgbClr val="FF0000"/>
                </a:solidFill>
              </a:rPr>
              <a:t>test11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T2</a:t>
            </a:r>
            <a:r>
              <a:rPr lang="en-US" altLang="ko-KR" sz="900" dirty="0">
                <a:solidFill>
                  <a:srgbClr val="FF0000"/>
                </a:solidFill>
              </a:rPr>
              <a:t>(*)  cumulative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type2</a:t>
            </a:r>
            <a:r>
              <a:rPr lang="en-US" altLang="ko-KR" sz="900" dirty="0">
                <a:solidFill>
                  <a:srgbClr val="FF0000"/>
                </a:solidFill>
              </a:rPr>
              <a:t>   / 4 "</a:t>
            </a:r>
            <a:r>
              <a:rPr lang="en-US" altLang="ko-KR" sz="900" dirty="0" err="1">
                <a:solidFill>
                  <a:srgbClr val="FF0000"/>
                </a:solidFill>
              </a:rPr>
              <a:t>test4_cumul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T3</a:t>
            </a:r>
            <a:r>
              <a:rPr lang="en-US" altLang="ko-KR" sz="900" dirty="0">
                <a:solidFill>
                  <a:srgbClr val="FF0000"/>
                </a:solidFill>
              </a:rPr>
              <a:t>(*)  time series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type3</a:t>
            </a:r>
            <a:r>
              <a:rPr lang="en-US" altLang="ko-KR" sz="900" dirty="0">
                <a:solidFill>
                  <a:srgbClr val="FF0000"/>
                </a:solidFill>
              </a:rPr>
              <a:t>   / 5 "</a:t>
            </a:r>
            <a:r>
              <a:rPr lang="en-US" altLang="ko-KR" sz="900" dirty="0" err="1">
                <a:solidFill>
                  <a:srgbClr val="FF0000"/>
                </a:solidFill>
              </a:rPr>
              <a:t>ICE_ts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  <a:endParaRPr lang="ko-KR" altLang="en-US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r>
              <a:rPr lang="ko-KR" altLang="en-US" sz="900" dirty="0" err="1">
                <a:solidFill>
                  <a:srgbClr val="FF0000"/>
                </a:solidFill>
              </a:rPr>
              <a:t>T123</a:t>
            </a:r>
            <a:r>
              <a:rPr lang="ko-KR" altLang="en-US" sz="900" dirty="0">
                <a:solidFill>
                  <a:srgbClr val="FF0000"/>
                </a:solidFill>
              </a:rPr>
              <a:t>(*)     / </a:t>
            </a:r>
            <a:r>
              <a:rPr lang="ko-KR" altLang="en-US" sz="900" dirty="0" err="1">
                <a:solidFill>
                  <a:srgbClr val="FF0000"/>
                </a:solidFill>
              </a:rPr>
              <a:t>Set.T1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Set.T3</a:t>
            </a:r>
            <a:r>
              <a:rPr lang="ko-KR" altLang="en-US" sz="900" dirty="0">
                <a:solidFill>
                  <a:srgbClr val="FF0000"/>
                </a:solidFill>
              </a:rPr>
              <a:t>  /</a:t>
            </a:r>
          </a:p>
          <a:p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        </a:t>
            </a:r>
            <a:r>
              <a:rPr lang="en-US" altLang="ko-KR" sz="900" dirty="0" err="1">
                <a:solidFill>
                  <a:srgbClr val="FF0000"/>
                </a:solidFill>
              </a:rPr>
              <a:t>uc_info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</a:rPr>
              <a:t>t123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C_type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EQ1</a:t>
            </a:r>
            <a:r>
              <a:rPr lang="en-US" altLang="ko-KR" sz="900" dirty="0">
                <a:solidFill>
                  <a:srgbClr val="FF0000"/>
                </a:solidFill>
              </a:rPr>
              <a:t>)   / </a:t>
            </a:r>
            <a:r>
              <a:rPr lang="en-US" altLang="ko-KR" sz="900" dirty="0" err="1">
                <a:solidFill>
                  <a:srgbClr val="FF0000"/>
                </a:solidFill>
              </a:rPr>
              <a:t>1.yearly.eq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2.yearly.eq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3.yearly.eq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4.cumul.geq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5.ts.leq</a:t>
            </a:r>
            <a:r>
              <a:rPr lang="en-US" altLang="ko-KR" sz="900" dirty="0">
                <a:solidFill>
                  <a:srgbClr val="FF0000"/>
                </a:solidFill>
              </a:rPr>
              <a:t> /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59420" y="2199748"/>
            <a:ext cx="2740223" cy="10618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delta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</a:t>
            </a:r>
            <a:r>
              <a:rPr lang="ko-KR" altLang="en-US" sz="900" dirty="0">
                <a:solidFill>
                  <a:srgbClr val="FF33CC"/>
                </a:solidFill>
              </a:rPr>
              <a:t>, </a:t>
            </a:r>
            <a:r>
              <a:rPr lang="ko-KR" altLang="en-US" sz="900" dirty="0" err="1">
                <a:solidFill>
                  <a:srgbClr val="FF33CC"/>
                </a:solidFill>
              </a:rPr>
              <a:t>V_type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actInp</a:t>
            </a:r>
            <a:r>
              <a:rPr lang="ko-KR" altLang="en-US" sz="900" dirty="0">
                <a:solidFill>
                  <a:srgbClr val="FF33CC"/>
                </a:solidFill>
              </a:rPr>
              <a:t>     </a:t>
            </a:r>
            <a:r>
              <a:rPr lang="ko-KR" altLang="en-US" sz="900" dirty="0" err="1">
                <a:solidFill>
                  <a:srgbClr val="FF33CC"/>
                </a:solidFill>
              </a:rPr>
              <a:t>actOut</a:t>
            </a:r>
            <a:r>
              <a:rPr lang="ko-KR" altLang="en-US" sz="900" dirty="0">
                <a:solidFill>
                  <a:srgbClr val="FF33CC"/>
                </a:solidFill>
              </a:rPr>
              <a:t>      </a:t>
            </a:r>
            <a:r>
              <a:rPr lang="ko-KR" altLang="en-US" sz="900" dirty="0" err="1">
                <a:solidFill>
                  <a:srgbClr val="FF33CC"/>
                </a:solidFill>
              </a:rPr>
              <a:t>newCap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totalCap</a:t>
            </a:r>
            <a:endParaRPr lang="ko-KR" altLang="en-US" sz="900" dirty="0">
              <a:solidFill>
                <a:srgbClr val="FF33CC"/>
              </a:solidFill>
            </a:endParaRP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1              0              0              1              0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2              0              0              1              0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3              0              0              1              0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4              1              0              0              0</a:t>
            </a:r>
            <a:endParaRPr lang="en-US" altLang="ko-KR" sz="900" dirty="0">
              <a:solidFill>
                <a:srgbClr val="FF33CC"/>
              </a:solidFill>
            </a:endParaRP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</a:t>
            </a:r>
            <a:r>
              <a:rPr lang="en-US" altLang="ko-KR" sz="900" dirty="0">
                <a:solidFill>
                  <a:srgbClr val="FF33CC"/>
                </a:solidFill>
              </a:rPr>
              <a:t>5</a:t>
            </a:r>
            <a:r>
              <a:rPr lang="ko-KR" altLang="en-US" sz="900" dirty="0">
                <a:solidFill>
                  <a:srgbClr val="FF33CC"/>
                </a:solidFill>
              </a:rPr>
              <a:t>              0              0              1              0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95610" y="816442"/>
            <a:ext cx="1854740" cy="13388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900" dirty="0">
                <a:solidFill>
                  <a:srgbClr val="FF33CC"/>
                </a:solidFill>
              </a:rPr>
              <a:t>Table           uc_I_param(t123,i,t)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                 1              2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1.5              1              1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1.6              1              1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1.7              1              1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2.5          0.083          0.083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2.6          0.018          0.018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2.7          0.021          0.021</a:t>
            </a:r>
          </a:p>
          <a:p>
            <a:r>
              <a:rPr lang="fr-FR" altLang="ko-KR" sz="900" dirty="0">
                <a:solidFill>
                  <a:srgbClr val="FF33CC"/>
                </a:solidFill>
              </a:rPr>
              <a:t>            4.5              1              1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24658" y="4999186"/>
                <a:ext cx="1274683" cy="578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dirty="0">
                    <a:solidFill>
                      <a:srgbClr val="00B050"/>
                    </a:solidFill>
                  </a:rPr>
                  <a:t>Variables</a:t>
                </a:r>
              </a:p>
              <a:p>
                <a:r>
                  <a:rPr lang="ko-KR" altLang="en-US" sz="1000" dirty="0"/>
                  <a:t>   </a:t>
                </a:r>
                <a:r>
                  <a:rPr lang="en-US" altLang="ko-KR" sz="1000" dirty="0">
                    <a:solidFill>
                      <a:srgbClr val="00B050"/>
                    </a:solidFill>
                  </a:rPr>
                  <a:t>v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sz="1000" dirty="0" err="1">
                    <a:solidFill>
                      <a:srgbClr val="00B050"/>
                    </a:solidFill>
                  </a:rPr>
                  <a:t>d1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,</a:t>
                </a:r>
                <a:r>
                  <a:rPr lang="ko-KR" altLang="en-US" sz="1000" dirty="0" err="1">
                    <a:solidFill>
                      <a:srgbClr val="00B050"/>
                    </a:solidFill>
                  </a:rPr>
                  <a:t>t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)</a:t>
                </a:r>
                <a:r>
                  <a:rPr lang="ko-KR" altLang="en-US" sz="1000" dirty="0"/>
                  <a:t>  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ko-KR" altLang="en-US" sz="1000" dirty="0"/>
              </a:p>
              <a:p>
                <a:r>
                  <a:rPr lang="ko-KR" altLang="en-US" sz="1000" dirty="0"/>
                  <a:t>   </a:t>
                </a:r>
                <a:r>
                  <a:rPr lang="en-US" altLang="ko-KR" sz="1000" dirty="0">
                    <a:solidFill>
                      <a:srgbClr val="00B050"/>
                    </a:solidFill>
                  </a:rPr>
                  <a:t>w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ko-KR" sz="1000" dirty="0" err="1">
                    <a:solidFill>
                      <a:srgbClr val="00B050"/>
                    </a:solidFill>
                  </a:rPr>
                  <a:t>d2</a:t>
                </a:r>
                <a:r>
                  <a:rPr lang="ko-KR" altLang="en-US" sz="1000" dirty="0">
                    <a:solidFill>
                      <a:srgbClr val="00B050"/>
                    </a:solidFill>
                  </a:rPr>
                  <a:t>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58" y="4999186"/>
                <a:ext cx="1274683" cy="5783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7315229" y="816442"/>
            <a:ext cx="187410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1              2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1.v1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2.v2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3.u1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</a:t>
            </a:r>
            <a:r>
              <a:rPr lang="en-US" altLang="ko-KR" sz="900" dirty="0" err="1">
                <a:solidFill>
                  <a:srgbClr val="FF33CC"/>
                </a:solidFill>
              </a:rPr>
              <a:t>4.u3</a:t>
            </a:r>
            <a:r>
              <a:rPr lang="en-US" altLang="ko-KR" sz="900" dirty="0">
                <a:solidFill>
                  <a:srgbClr val="FF33CC"/>
                </a:solidFill>
              </a:rPr>
              <a:t>             -1             -1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15229" y="1793660"/>
            <a:ext cx="2480166" cy="2308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Parameters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uc_d2_param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t123,d2</a:t>
            </a:r>
            <a:r>
              <a:rPr lang="ko-KR" altLang="en-US" sz="900" dirty="0">
                <a:solidFill>
                  <a:srgbClr val="FF33CC"/>
                </a:solidFill>
              </a:rPr>
              <a:t>)  /  </a:t>
            </a:r>
            <a:r>
              <a:rPr lang="ko-KR" altLang="en-US" sz="900" dirty="0" err="1">
                <a:solidFill>
                  <a:srgbClr val="FF33CC"/>
                </a:solidFill>
              </a:rPr>
              <a:t>3.w1</a:t>
            </a:r>
            <a:r>
              <a:rPr lang="ko-KR" altLang="en-US" sz="900" dirty="0">
                <a:solidFill>
                  <a:srgbClr val="FF33CC"/>
                </a:solidFill>
              </a:rPr>
              <a:t> 1 /;</a:t>
            </a:r>
          </a:p>
        </p:txBody>
      </p:sp>
    </p:spTree>
    <p:extLst>
      <p:ext uri="{BB962C8B-B14F-4D97-AF65-F5344CB8AC3E}">
        <p14:creationId xmlns:p14="http://schemas.microsoft.com/office/powerpoint/2010/main" val="3460040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type2</a:t>
            </a:r>
            <a:r>
              <a:rPr lang="en-US" altLang="ko-KR" b="0" dirty="0"/>
              <a:t>, cumulative constraint)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49069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type2</a:t>
                </a:r>
                <a:r>
                  <a:rPr lang="en-US" altLang="ko-KR" kern="0" dirty="0"/>
                  <a:t>(cumulative),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4906929"/>
              </a:xfrm>
              <a:prstGeom prst="rect">
                <a:avLst/>
              </a:prstGeom>
              <a:blipFill>
                <a:blip r:embed="rId2"/>
                <a:stretch>
                  <a:fillRect l="-150" t="-2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109132" y="4365039"/>
            <a:ext cx="7957047" cy="1908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ko-KR" altLang="en-US" sz="1000" dirty="0" err="1">
                <a:solidFill>
                  <a:srgbClr val="0000FF"/>
                </a:solidFill>
              </a:rPr>
              <a:t>geq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b="1" dirty="0" err="1">
                <a:solidFill>
                  <a:srgbClr val="00B050"/>
                </a:solidFill>
              </a:rPr>
              <a:t>uc_info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en-US" altLang="ko-KR" b="1" dirty="0" err="1">
                <a:solidFill>
                  <a:srgbClr val="00B050"/>
                </a:solidFill>
              </a:rPr>
              <a:t>t123,C_type,EQ1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dirty="0" err="1">
                <a:solidFill>
                  <a:srgbClr val="00B050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b="1" dirty="0" err="1">
                <a:solidFill>
                  <a:srgbClr val="00B050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B050"/>
                </a:solidFill>
              </a:rPr>
              <a:t>, 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>
                <a:solidFill>
                  <a:srgbClr val="00B050"/>
                </a:solidFill>
              </a:rPr>
              <a:t>sum(</a:t>
            </a:r>
            <a:r>
              <a:rPr lang="en-US" altLang="ko-KR" sz="1000" dirty="0" err="1">
                <a:solidFill>
                  <a:srgbClr val="00B050"/>
                </a:solidFill>
              </a:rPr>
              <a:t>tt</a:t>
            </a:r>
            <a:r>
              <a:rPr lang="en-US" altLang="ko-KR" sz="1000" dirty="0">
                <a:solidFill>
                  <a:srgbClr val="00B050"/>
                </a:solidFill>
              </a:rPr>
              <a:t>$(</a:t>
            </a:r>
            <a:r>
              <a:rPr lang="en-US" altLang="ko-KR" sz="1000" dirty="0" err="1">
                <a:solidFill>
                  <a:srgbClr val="00B050"/>
                </a:solidFill>
              </a:rPr>
              <a:t>tt.val</a:t>
            </a:r>
            <a:r>
              <a:rPr lang="en-US" altLang="ko-KR" sz="1000" dirty="0">
                <a:solidFill>
                  <a:srgbClr val="00B050"/>
                </a:solidFill>
              </a:rPr>
              <a:t>&lt;=</a:t>
            </a:r>
            <a:r>
              <a:rPr lang="en-US" altLang="ko-KR" sz="1000" dirty="0" err="1">
                <a:solidFill>
                  <a:srgbClr val="00B050"/>
                </a:solidFill>
              </a:rPr>
              <a:t>t.val</a:t>
            </a:r>
            <a:r>
              <a:rPr lang="en-US" altLang="ko-KR" sz="1000" dirty="0">
                <a:solidFill>
                  <a:srgbClr val="00B050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t123,i,tt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i,tt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d1,uc_d1_param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</a:t>
            </a:r>
            <a:r>
              <a:rPr lang="en-US" altLang="ko-KR" sz="1000" dirty="0">
                <a:solidFill>
                  <a:srgbClr val="0000FF"/>
                </a:solidFill>
              </a:rPr>
              <a:t>))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</a:t>
            </a:r>
            <a:r>
              <a:rPr lang="en-US" altLang="ko-KR" b="1" dirty="0">
                <a:solidFill>
                  <a:srgbClr val="00B050"/>
                </a:solidFill>
              </a:rPr>
              <a:t>=g=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ko-KR" altLang="en-US" sz="1000" dirty="0" err="1">
                <a:solidFill>
                  <a:srgbClr val="0000FF"/>
                </a:solidFill>
              </a:rPr>
              <a:t>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(C_type,‘</a:t>
            </a:r>
            <a:r>
              <a:rPr lang="en-US" altLang="ko-KR" sz="1000" dirty="0" err="1">
                <a:solidFill>
                  <a:srgbClr val="0000FF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dirty="0" err="1">
                <a:solidFill>
                  <a:srgbClr val="00B050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ko-KR" altLang="en-US" sz="1000" dirty="0" err="1">
                <a:solidFill>
                  <a:srgbClr val="0000FF"/>
                </a:solidFill>
              </a:rPr>
              <a:t>t</a:t>
            </a:r>
            <a:r>
              <a:rPr lang="en-US" altLang="ko-KR" sz="1000" dirty="0">
                <a:solidFill>
                  <a:srgbClr val="0000FF"/>
                </a:solidFill>
              </a:rPr>
              <a:t>2</a:t>
            </a:r>
            <a:r>
              <a:rPr lang="ko-KR" altLang="en-US" sz="1000" dirty="0">
                <a:solidFill>
                  <a:srgbClr val="0000FF"/>
                </a:solidFill>
              </a:rPr>
              <a:t>_</a:t>
            </a:r>
            <a:r>
              <a:rPr lang="en-US" altLang="ko-KR" sz="1000" dirty="0">
                <a:solidFill>
                  <a:srgbClr val="0000FF"/>
                </a:solidFill>
              </a:rPr>
              <a:t>l</a:t>
            </a:r>
            <a:r>
              <a:rPr lang="ko-KR" altLang="en-US" sz="1000" dirty="0" err="1">
                <a:solidFill>
                  <a:srgbClr val="0000FF"/>
                </a:solidFill>
              </a:rPr>
              <a:t>eq</a:t>
            </a:r>
            <a:r>
              <a:rPr lang="ko-KR" altLang="en-US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 err="1">
                <a:solidFill>
                  <a:srgbClr val="0000FF"/>
                </a:solidFill>
              </a:rPr>
              <a:t>t123,C_type,EQ1,t</a:t>
            </a:r>
            <a:r>
              <a:rPr lang="ko-KR" altLang="en-US" sz="1000" dirty="0">
                <a:solidFill>
                  <a:srgbClr val="0000FF"/>
                </a:solidFill>
              </a:rPr>
              <a:t>)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t1_geq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(C_type,‘</a:t>
            </a:r>
            <a:r>
              <a:rPr lang="en-US" altLang="ko-KR" sz="1000" dirty="0" err="1">
                <a:solidFill>
                  <a:srgbClr val="0000FF"/>
                </a:solidFill>
              </a:rPr>
              <a:t>cumul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dirty="0" err="1">
                <a:solidFill>
                  <a:srgbClr val="00B050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'))..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1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046" y="897241"/>
                <a:ext cx="8150221" cy="53511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</a:t>
                </a:r>
                <a:r>
                  <a:rPr lang="en-US" altLang="ko-KR" kern="0" dirty="0" err="1"/>
                  <a:t>type3</a:t>
                </a:r>
                <a:r>
                  <a:rPr lang="en-US" altLang="ko-KR" kern="0" dirty="0"/>
                  <a:t>(time series),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</a:p>
              <a:p>
                <a:pPr lvl="2"/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kern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lvl="2"/>
                <a:r>
                  <a:rPr lang="en-US" altLang="ko-KR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dummy variable</a:t>
                </a:r>
                <a:r>
                  <a:rPr lang="ko-KR" altLang="en-US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도 </a:t>
                </a:r>
                <a:r>
                  <a:rPr lang="en-US" altLang="ko-KR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time series</a:t>
                </a:r>
                <a:r>
                  <a:rPr lang="ko-KR" altLang="en-US" kern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를 허용함</a:t>
                </a:r>
                <a:endParaRPr lang="en-US" altLang="ko-KR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  <m:sup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altLang="ko-KR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이면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 kern="0">
                            <a:latin typeface="Cambria Math"/>
                          </a:rPr>
                          <m:t>𝑖</m:t>
                        </m:r>
                        <m:r>
                          <a:rPr lang="en-US" altLang="ko-KR" i="1" kern="0">
                            <a:latin typeface="Cambria Math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sub>
                      <m:sup/>
                      <m:e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가 됨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Production Smoothing Constraint</a:t>
                </a:r>
              </a:p>
              <a:p>
                <a:pPr marL="444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Property 2.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+2,⋯,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98575" lvl="2" indent="-454025"/>
                <a:r>
                  <a:rPr lang="ko-KR" altLang="en-US" dirty="0">
                    <a:latin typeface="Cambria Math" panose="02040503050406030204" pitchFamily="18" charset="0"/>
                  </a:rPr>
                  <a:t>단종 시키는 시나리오를 반영할 수 있음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498475" indent="-454025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498475" indent="-454025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Production Smoothing</a:t>
                </a: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 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=1,   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=2,⋯,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,−1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=−1)</m:t>
                    </m:r>
                  </m:oMath>
                </a14:m>
                <a:endParaRPr lang="en-US" altLang="ko-KR" dirty="0"/>
              </a:p>
              <a:p>
                <a:pPr marL="498475" indent="-454025"/>
                <a:r>
                  <a:rPr lang="ko-KR" altLang="en-US" dirty="0"/>
                  <a:t>재고관리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98525" lvl="1" indent="-454025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=2,⋯,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44500" lvl="1" indent="0">
                  <a:buNone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046" y="897241"/>
                <a:ext cx="8150221" cy="5351159"/>
              </a:xfrm>
              <a:prstGeom prst="rect">
                <a:avLst/>
              </a:prstGeom>
              <a:blipFill>
                <a:blip r:embed="rId2"/>
                <a:stretch>
                  <a:fillRect l="-150" t="-2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435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90700" y="763977"/>
                <a:ext cx="5211107" cy="302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lnSpc>
                    <a:spcPct val="120000"/>
                  </a:lnSpc>
                  <a:defRPr/>
                </a:pP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type3 equation id=</a:t>
                </a:r>
                <a:r>
                  <a:rPr lang="en-US" altLang="ko-KR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5</a:t>
                </a: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763977"/>
                <a:ext cx="5211107" cy="302455"/>
              </a:xfrm>
              <a:prstGeom prst="rect">
                <a:avLst/>
              </a:prstGeom>
              <a:blipFill>
                <a:blip r:embed="rId2"/>
                <a:stretch>
                  <a:fillRect l="-117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046277"/>
                  </p:ext>
                </p:extLst>
              </p:nvPr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500" r="-10449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500" r="-4494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97619" r="-18571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97619" r="-10449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97619" r="-4494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202439" r="-1857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02439" r="-10449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02439" r="-4494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302439" r="-1857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302439" r="-10449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302439" r="-4494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2241082"/>
              <a:ext cx="6822136" cy="25037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57458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64678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−2,−1,0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30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=1,2, 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29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fix_equations</a:t>
                          </a: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=2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ts_equations</a:t>
                          </a:r>
                          <a:endPara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+0.1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=3,⋯,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endParaRPr kumimoji="1" lang="en-US" altLang="ko-KR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30,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</a:t>
                          </a:r>
                          <a:r>
                            <a:rPr kumimoji="1" lang="en-US" altLang="ko-KR" sz="1000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fixed_t_i_var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solidFill>
                                <a:srgbClr val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1,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fixed_t_d1_var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52540"/>
                  </p:ext>
                </p:extLst>
              </p:nvPr>
            </p:nvGraphicFramePr>
            <p:xfrm>
              <a:off x="363319" y="2241082"/>
              <a:ext cx="6822136" cy="250374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57458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64678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250374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99" t="-286408" r="-123506" b="-286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81392" t="-286408" r="-324" b="-286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77193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44943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oMath>
                          </a14:m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past /0,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Set.T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fix_year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t)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1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.0.1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882918"/>
                  </p:ext>
                </p:extLst>
              </p:nvPr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077193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744943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101314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98" t="-267066" r="-122178" b="-267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276" t="-267066" r="-325" b="-2670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16531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45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1688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156009"/>
                  </p:ext>
                </p:extLst>
              </p:nvPr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500" r="-4348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97619" r="-25945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97619" r="-1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97619" r="-4348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202439" r="-2594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02439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02439" r="-4348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직사각형 15"/>
          <p:cNvSpPr/>
          <p:nvPr/>
        </p:nvSpPr>
        <p:spPr>
          <a:xfrm>
            <a:off x="7334852" y="1626361"/>
            <a:ext cx="212043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uc_t3_I_param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t123,i,past,t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     1              2              3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5.5.1            1              1              1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5.5.0           -1             -1             -1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8532" y="3526495"/>
            <a:ext cx="2414188" cy="7848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uc_t3_d1_param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t123,d1,past,t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    1              2              3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5.v5.2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1              0.99         0.98     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5.v5.1</a:t>
            </a:r>
            <a:r>
              <a:rPr lang="en-US" altLang="ko-KR" sz="900" dirty="0">
                <a:solidFill>
                  <a:srgbClr val="FF33CC"/>
                </a:solidFill>
              </a:rPr>
              <a:t>          -0.1          -0.1         -0.1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5.v5.0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237014" y="4871910"/>
            <a:ext cx="4565424" cy="9694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</a:rPr>
              <a:t>T1</a:t>
            </a:r>
            <a:r>
              <a:rPr lang="en-US" altLang="ko-KR" sz="900" dirty="0">
                <a:solidFill>
                  <a:srgbClr val="FF0000"/>
                </a:solidFill>
              </a:rPr>
              <a:t>(*)  yearly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type1</a:t>
            </a:r>
            <a:r>
              <a:rPr lang="en-US" altLang="ko-KR" sz="900" dirty="0">
                <a:solidFill>
                  <a:srgbClr val="FF0000"/>
                </a:solidFill>
              </a:rPr>
              <a:t>   / 1 "</a:t>
            </a:r>
            <a:r>
              <a:rPr lang="en-US" altLang="ko-KR" sz="900" dirty="0" err="1">
                <a:solidFill>
                  <a:srgbClr val="FF0000"/>
                </a:solidFill>
              </a:rPr>
              <a:t>y_prod_total</a:t>
            </a:r>
            <a:r>
              <a:rPr lang="en-US" altLang="ko-KR" sz="900" dirty="0">
                <a:solidFill>
                  <a:srgbClr val="FF0000"/>
                </a:solidFill>
              </a:rPr>
              <a:t>", 2 "</a:t>
            </a:r>
            <a:r>
              <a:rPr lang="en-US" altLang="ko-KR" sz="900" dirty="0" err="1">
                <a:solidFill>
                  <a:srgbClr val="FF0000"/>
                </a:solidFill>
              </a:rPr>
              <a:t>y_denominator</a:t>
            </a:r>
            <a:r>
              <a:rPr lang="en-US" altLang="ko-KR" sz="900" dirty="0">
                <a:solidFill>
                  <a:srgbClr val="FF0000"/>
                </a:solidFill>
              </a:rPr>
              <a:t>", 3 "</a:t>
            </a:r>
            <a:r>
              <a:rPr lang="en-US" altLang="ko-KR" sz="900" dirty="0" err="1">
                <a:solidFill>
                  <a:srgbClr val="FF0000"/>
                </a:solidFill>
              </a:rPr>
              <a:t>test11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en-US" altLang="ko-KR" sz="900" dirty="0" err="1">
                <a:solidFill>
                  <a:srgbClr val="FF0000"/>
                </a:solidFill>
              </a:rPr>
              <a:t>T2</a:t>
            </a:r>
            <a:r>
              <a:rPr lang="en-US" altLang="ko-KR" sz="900" dirty="0">
                <a:solidFill>
                  <a:srgbClr val="FF0000"/>
                </a:solidFill>
              </a:rPr>
              <a:t>(*)  cumulative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type2</a:t>
            </a:r>
            <a:r>
              <a:rPr lang="en-US" altLang="ko-KR" sz="900" dirty="0">
                <a:solidFill>
                  <a:srgbClr val="FF0000"/>
                </a:solidFill>
              </a:rPr>
              <a:t>   / 4 "</a:t>
            </a:r>
            <a:r>
              <a:rPr lang="en-US" altLang="ko-KR" sz="900" dirty="0" err="1">
                <a:solidFill>
                  <a:srgbClr val="FF0000"/>
                </a:solidFill>
              </a:rPr>
              <a:t>test4_cumul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en-US" altLang="ko-KR" sz="900" dirty="0" err="1">
                <a:solidFill>
                  <a:srgbClr val="FF0000"/>
                </a:solidFill>
              </a:rPr>
              <a:t>T3</a:t>
            </a:r>
            <a:r>
              <a:rPr lang="en-US" altLang="ko-KR" sz="900" dirty="0">
                <a:solidFill>
                  <a:srgbClr val="FF0000"/>
                </a:solidFill>
              </a:rPr>
              <a:t>(*)  time series constraint - </a:t>
            </a:r>
            <a:r>
              <a:rPr lang="en-US" altLang="ko-KR" sz="900" dirty="0" err="1">
                <a:solidFill>
                  <a:srgbClr val="FF0000"/>
                </a:solidFill>
              </a:rPr>
              <a:t>type3</a:t>
            </a:r>
            <a:r>
              <a:rPr lang="en-US" altLang="ko-KR" sz="900" dirty="0">
                <a:solidFill>
                  <a:srgbClr val="FF0000"/>
                </a:solidFill>
              </a:rPr>
              <a:t>   / 5 "</a:t>
            </a:r>
            <a:r>
              <a:rPr lang="en-US" altLang="ko-KR" sz="900" dirty="0" err="1">
                <a:solidFill>
                  <a:srgbClr val="FF0000"/>
                </a:solidFill>
              </a:rPr>
              <a:t>ICE_ts</a:t>
            </a:r>
            <a:r>
              <a:rPr lang="en-US" altLang="ko-KR" sz="900" dirty="0">
                <a:solidFill>
                  <a:srgbClr val="FF0000"/>
                </a:solidFill>
              </a:rPr>
              <a:t>" /</a:t>
            </a:r>
            <a:endParaRPr lang="ko-KR" altLang="en-US" sz="900" dirty="0">
              <a:solidFill>
                <a:srgbClr val="FF0000"/>
              </a:solidFill>
            </a:endParaRPr>
          </a:p>
          <a:p>
            <a:pPr lvl="0"/>
            <a:r>
              <a:rPr lang="ko-KR" altLang="en-US" sz="900" dirty="0">
                <a:solidFill>
                  <a:srgbClr val="FF0000"/>
                </a:solidFill>
              </a:rPr>
              <a:t>   </a:t>
            </a:r>
            <a:r>
              <a:rPr lang="ko-KR" altLang="en-US" sz="900" dirty="0" err="1">
                <a:solidFill>
                  <a:srgbClr val="FF0000"/>
                </a:solidFill>
              </a:rPr>
              <a:t>T123</a:t>
            </a:r>
            <a:r>
              <a:rPr lang="ko-KR" altLang="en-US" sz="900" dirty="0">
                <a:solidFill>
                  <a:srgbClr val="FF0000"/>
                </a:solidFill>
              </a:rPr>
              <a:t>(*)     / </a:t>
            </a:r>
            <a:r>
              <a:rPr lang="ko-KR" altLang="en-US" sz="900" dirty="0" err="1">
                <a:solidFill>
                  <a:srgbClr val="FF0000"/>
                </a:solidFill>
              </a:rPr>
              <a:t>Set.T1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Set.T2</a:t>
            </a:r>
            <a:r>
              <a:rPr lang="ko-KR" altLang="en-US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Set.T3</a:t>
            </a:r>
            <a:r>
              <a:rPr lang="ko-KR" altLang="en-US" sz="900" dirty="0">
                <a:solidFill>
                  <a:srgbClr val="FF0000"/>
                </a:solidFill>
              </a:rPr>
              <a:t>  /</a:t>
            </a:r>
          </a:p>
          <a:p>
            <a:pPr lvl="0"/>
            <a:r>
              <a:rPr lang="ko-KR" altLang="en-US" sz="900" dirty="0">
                <a:solidFill>
                  <a:srgbClr val="FF0000"/>
                </a:solidFill>
              </a:rPr>
              <a:t>        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lvl="0"/>
            <a:r>
              <a:rPr lang="en-US" altLang="ko-KR" sz="900" dirty="0">
                <a:solidFill>
                  <a:srgbClr val="FF0000"/>
                </a:solidFill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</a:rPr>
              <a:t>uc_info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</a:rPr>
              <a:t>t123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C_type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EQ1</a:t>
            </a:r>
            <a:r>
              <a:rPr lang="en-US" altLang="ko-KR" sz="900" dirty="0">
                <a:solidFill>
                  <a:srgbClr val="FF0000"/>
                </a:solidFill>
              </a:rPr>
              <a:t>)   / </a:t>
            </a:r>
            <a:r>
              <a:rPr lang="en-US" altLang="ko-KR" sz="900" dirty="0" err="1">
                <a:solidFill>
                  <a:srgbClr val="FF0000"/>
                </a:solidFill>
              </a:rPr>
              <a:t>1.yearly.eq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2.yearly.eq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3.yearly.eq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4.cumul.geq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</a:rPr>
              <a:t>5.ts.leq</a:t>
            </a:r>
            <a:r>
              <a:rPr lang="en-US" altLang="ko-KR" sz="900" dirty="0">
                <a:solidFill>
                  <a:srgbClr val="FF0000"/>
                </a:solidFill>
              </a:rPr>
              <a:t> /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9" y="4941385"/>
            <a:ext cx="5074432" cy="10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3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90700" y="763977"/>
                <a:ext cx="5002588" cy="329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lnSpc>
                    <a:spcPct val="120000"/>
                  </a:lnSpc>
                  <a:defRPr/>
                </a:pP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type3 equation id=</a:t>
                </a:r>
                <a:r>
                  <a:rPr lang="en-US" altLang="ko-KR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5</a:t>
                </a:r>
                <a:r>
                  <a:rPr lang="en-US" altLang="ko-KR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altLang="ko-KR" b="1" i="1" strike="sngStrike" smtClean="0">
                        <a:solidFill>
                          <a:srgbClr val="E7260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trike="sngStrike">
                            <a:solidFill>
                              <a:srgbClr val="E7260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763977"/>
                <a:ext cx="5002588" cy="329257"/>
              </a:xfrm>
              <a:prstGeom prst="rect">
                <a:avLst/>
              </a:prstGeom>
              <a:blipFill>
                <a:blip r:embed="rId2"/>
                <a:stretch>
                  <a:fillRect l="-122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/>
              <p:cNvGraphicFramePr>
                <a:graphicFrameLocks noGrp="1"/>
              </p:cNvGraphicFramePr>
              <p:nvPr/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R" sz="1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13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/>
              <p:cNvGraphicFramePr>
                <a:graphicFrameLocks noGrp="1"/>
              </p:cNvGraphicFramePr>
              <p:nvPr/>
            </p:nvGraphicFramePr>
            <p:xfrm>
              <a:off x="7334852" y="2387749"/>
              <a:ext cx="1679447" cy="99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239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2495871174"/>
                        </a:ext>
                      </a:extLst>
                    </a:gridCol>
                    <a:gridCol w="540104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500" r="-10449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500" r="-4494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97619" r="-18571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97619" r="-104494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97619" r="-4494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202439" r="-1857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202439" r="-10449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202439" r="-4494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" t="-302439" r="-1857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1236" t="-302439" r="-10449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1236" t="-302439" r="-4494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7079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319" y="2241082"/>
              <a:ext cx="6822136" cy="250259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1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−2,−1,0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30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=1,2, 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29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lvl="1">
                            <a:lnSpc>
                              <a:spcPct val="120000"/>
                            </a:lnSpc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fix_equations</a:t>
                          </a: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=2</m:t>
                              </m:r>
                            </m:oMath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  <a:p>
                          <a:pPr marL="0" marR="0" lvl="2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000" dirty="0" err="1">
                              <a:solidFill>
                                <a:srgbClr val="000000"/>
                              </a:solidFill>
                            </a:rPr>
                            <a:t>ts_equations</a:t>
                          </a:r>
                          <a:endPara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b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=3,⋯,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oMath>
                          </a14:m>
                          <a:endParaRPr kumimoji="1" lang="en-US" altLang="ko-KR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S_d1_init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30,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.2.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29</a:t>
                          </a:r>
                          <a:r>
                            <a:rPr kumimoji="1" lang="en-US" altLang="ko-KR" sz="1000" kern="120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  <a:endParaRPr lang="ko-KR" altLang="en-US" sz="1000" dirty="0"/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fixed_t_i_var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solidFill>
                                <a:srgbClr val="00000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1,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fixed_t_d1_var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d1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past, t) 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/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.1.</a:t>
                          </a:r>
                          <a:r>
                            <a:rPr kumimoji="1" lang="en-US" altLang="ko-KR" sz="1000" kern="1200" dirty="0" err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altLang="ko-KR" sz="1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        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v5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</a:t>
                          </a:r>
                          <a:r>
                            <a:rPr kumimoji="1" lang="en-US" altLang="ko-KR" sz="10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  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345495"/>
                  </p:ext>
                </p:extLst>
              </p:nvPr>
            </p:nvGraphicFramePr>
            <p:xfrm>
              <a:off x="363319" y="2241082"/>
              <a:ext cx="6822136" cy="248589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248589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86308" r="-137712" b="-286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72994" t="-286308" r="-309" b="-286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363319" y="1086694"/>
              <a:ext cx="6822136" cy="101314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1" indent="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ko-KR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1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−1,0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ko-KR" sz="1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marL="171450" marR="0" lvl="2" indent="-171450" algn="l" defTabSz="914400" rtl="0" eaLnBrk="0" fontAlgn="base" latinLnBrk="0" hangingPunct="0">
                            <a:lnSpc>
                              <a:spcPct val="12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=1,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kumimoji="1" lang="en-US" altLang="ko-KR" sz="1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=10</m:t>
                              </m:r>
                              <m:r>
                                <a:rPr kumimoji="1" lang="en-US" altLang="ko-KR" sz="1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oMath>
                          </a14:m>
                          <a:endParaRPr lang="en-US" altLang="ko-KR" sz="100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past /0,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Set.T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fix_year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t)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1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1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2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endParaRPr kumimoji="1" lang="en-US" altLang="ko-KR" sz="10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돋움" panose="020B0600000101010101" pitchFamily="50" charset="-127"/>
                            <a:cs typeface="+mn-cs"/>
                          </a:endParaRP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Set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past)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.1, 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 /;</a:t>
                          </a:r>
                        </a:p>
                        <a:p>
                          <a:pPr latinLnBrk="1">
                            <a:lnSpc>
                              <a:spcPct val="120000"/>
                            </a:lnSpc>
                          </a:pP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Parameters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S_i_init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(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t123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i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, </a:t>
                          </a:r>
                          <a:r>
                            <a:rPr kumimoji="1" lang="en-US" altLang="ko-KR" sz="1000" kern="1200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past,t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)  /</a:t>
                          </a:r>
                          <a:r>
                            <a:rPr kumimoji="1" lang="en-US" altLang="ko-KR" sz="1000" kern="12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</a:t>
                          </a:r>
                          <a:r>
                            <a:rPr kumimoji="1" lang="en-US" altLang="ko-KR" sz="1000" kern="12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5</a:t>
                          </a:r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.0.1 100 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1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kumimoji="1" lang="en-US" altLang="ko-KR" sz="1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p>
                              </m:sSubSup>
                            </m:oMath>
                          </a14:m>
                          <a:r>
                            <a:rPr kumimoji="1" lang="en-US" altLang="ko-KR" sz="1000" kern="12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돋움" panose="020B0600000101010101" pitchFamily="50" charset="-127"/>
                              <a:cs typeface="+mn-cs"/>
                            </a:rPr>
                            <a:t>/;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/>
            </p:nvGraphicFramePr>
            <p:xfrm>
              <a:off x="363319" y="1086694"/>
              <a:ext cx="6822136" cy="99650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75951">
                      <a:extLst>
                        <a:ext uri="{9D8B030D-6E8A-4147-A177-3AD203B41FA5}">
                          <a16:colId xmlns:a16="http://schemas.microsoft.com/office/drawing/2014/main" val="4248445600"/>
                        </a:ext>
                      </a:extLst>
                    </a:gridCol>
                    <a:gridCol w="3946185">
                      <a:extLst>
                        <a:ext uri="{9D8B030D-6E8A-4147-A177-3AD203B41FA5}">
                          <a16:colId xmlns:a16="http://schemas.microsoft.com/office/drawing/2014/main" val="1838095389"/>
                        </a:ext>
                      </a:extLst>
                    </a:gridCol>
                  </a:tblGrid>
                  <a:tr h="99650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12" t="-267073" r="-137712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72994" t="-267073" r="-309" b="-26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83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/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16531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1" lang="en-US" altLang="ko-KR" sz="10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l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16945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100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ko-KR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1688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sz="1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0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sz="1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/>
            </p:nvGraphicFramePr>
            <p:xfrm>
              <a:off x="7519726" y="812904"/>
              <a:ext cx="1588654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76">
                      <a:extLst>
                        <a:ext uri="{9D8B030D-6E8A-4147-A177-3AD203B41FA5}">
                          <a16:colId xmlns:a16="http://schemas.microsoft.com/office/drawing/2014/main" val="2955965925"/>
                        </a:ext>
                      </a:extLst>
                    </a:gridCol>
                    <a:gridCol w="583659">
                      <a:extLst>
                        <a:ext uri="{9D8B030D-6E8A-4147-A177-3AD203B41FA5}">
                          <a16:colId xmlns:a16="http://schemas.microsoft.com/office/drawing/2014/main" val="463397454"/>
                        </a:ext>
                      </a:extLst>
                    </a:gridCol>
                    <a:gridCol w="557719">
                      <a:extLst>
                        <a:ext uri="{9D8B030D-6E8A-4147-A177-3AD203B41FA5}">
                          <a16:colId xmlns:a16="http://schemas.microsoft.com/office/drawing/2014/main" val="407816874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500" r="-4348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633371"/>
                      </a:ext>
                    </a:extLst>
                  </a:tr>
                  <a:tr h="24993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97619" r="-25945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97619" r="-1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97619" r="-4348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289721"/>
                      </a:ext>
                    </a:extLst>
                  </a:tr>
                  <a:tr h="2489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51" t="-202439" r="-25945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8125" t="-202439" r="-10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5870" t="-202439" r="-4348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226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직사각형 15"/>
          <p:cNvSpPr/>
          <p:nvPr/>
        </p:nvSpPr>
        <p:spPr>
          <a:xfrm>
            <a:off x="7334852" y="1626361"/>
            <a:ext cx="212043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uc_t3_I_param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t123,i,past,t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             1              2              3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5.5.1            1              1              1 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5.5.0           -1             -1             -1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8532" y="3526495"/>
            <a:ext cx="2414188" cy="7848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33CC"/>
                </a:solidFill>
              </a:rPr>
              <a:t>Table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uc_t3_d1_param</a:t>
            </a:r>
            <a:r>
              <a:rPr lang="en-US" altLang="ko-KR" sz="900" dirty="0">
                <a:solidFill>
                  <a:srgbClr val="FF33CC"/>
                </a:solidFill>
              </a:rPr>
              <a:t>(</a:t>
            </a:r>
            <a:r>
              <a:rPr lang="en-US" altLang="ko-KR" sz="900" dirty="0" err="1">
                <a:solidFill>
                  <a:srgbClr val="FF33CC"/>
                </a:solidFill>
              </a:rPr>
              <a:t>t123,d1,past,t</a:t>
            </a:r>
            <a:r>
              <a:rPr lang="en-US" altLang="ko-KR" sz="900" dirty="0">
                <a:solidFill>
                  <a:srgbClr val="FF33CC"/>
                </a:solidFill>
              </a:rPr>
              <a:t>)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                     1              2              3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5.u4.2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  <a:p>
            <a:r>
              <a:rPr lang="en-US" altLang="ko-KR" sz="900" b="1" strike="sngStrike" dirty="0">
                <a:solidFill>
                  <a:srgbClr val="FF33CC"/>
                </a:solidFill>
              </a:rPr>
              <a:t>            </a:t>
            </a:r>
            <a:r>
              <a:rPr lang="en-US" altLang="ko-KR" sz="900" b="1" strike="sngStrike" dirty="0" err="1">
                <a:solidFill>
                  <a:srgbClr val="FF33CC"/>
                </a:solidFill>
              </a:rPr>
              <a:t>5.u4.1</a:t>
            </a:r>
            <a:r>
              <a:rPr lang="en-US" altLang="ko-KR" sz="900" b="1" strike="sngStrike" dirty="0">
                <a:solidFill>
                  <a:srgbClr val="FF33CC"/>
                </a:solidFill>
              </a:rPr>
              <a:t>          -1             -1             -1 </a:t>
            </a:r>
          </a:p>
          <a:p>
            <a:r>
              <a:rPr lang="en-US" altLang="ko-KR" sz="900" dirty="0">
                <a:solidFill>
                  <a:srgbClr val="FF33CC"/>
                </a:solidFill>
              </a:rPr>
              <a:t>            </a:t>
            </a:r>
            <a:r>
              <a:rPr lang="en-US" altLang="ko-KR" sz="900" dirty="0" err="1">
                <a:solidFill>
                  <a:srgbClr val="FF33CC"/>
                </a:solidFill>
              </a:rPr>
              <a:t>5.u4.0</a:t>
            </a:r>
            <a:r>
              <a:rPr lang="en-US" altLang="ko-KR" sz="900" dirty="0">
                <a:solidFill>
                  <a:srgbClr val="FF33CC"/>
                </a:solidFill>
              </a:rPr>
              <a:t>           1              1              1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19" y="4869368"/>
            <a:ext cx="4733520" cy="110057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096839" y="5471534"/>
            <a:ext cx="208861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4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UC (</a:t>
            </a:r>
            <a:r>
              <a:rPr lang="en-US" altLang="ko-KR" b="0" dirty="0" err="1"/>
              <a:t>type3</a:t>
            </a:r>
            <a:r>
              <a:rPr lang="en-US" altLang="ko-KR" b="0" dirty="0"/>
              <a:t>, time series)</a:t>
            </a:r>
            <a:r>
              <a:rPr lang="ko-KR" altLang="en-US" b="0" dirty="0"/>
              <a:t>의 </a:t>
            </a:r>
            <a:r>
              <a:rPr lang="en-US" altLang="ko-KR" b="0" dirty="0"/>
              <a:t>GAMS </a:t>
            </a:r>
            <a:r>
              <a:rPr lang="ko-KR" altLang="en-US" b="0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877889" y="789543"/>
                <a:ext cx="8150221" cy="2825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/>
                  <a:t>Example : type(</a:t>
                </a:r>
                <a:r>
                  <a:rPr lang="en-US" altLang="ko-KR" kern="0" dirty="0" err="1"/>
                  <a:t>ts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kern="0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actInp</a:t>
                </a:r>
                <a:r>
                  <a:rPr lang="en-US" altLang="ko-KR" kern="0" dirty="0"/>
                  <a:t>), </a:t>
                </a:r>
                <a14:m>
                  <m:oMath xmlns:m="http://schemas.openxmlformats.org/officeDocument/2006/math">
                    <m:r>
                      <a:rPr lang="en-US" altLang="ko-KR" i="1" ker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kern="0" dirty="0"/>
                  <a:t>(</a:t>
                </a:r>
                <a:r>
                  <a:rPr lang="en-US" altLang="ko-KR" kern="0" dirty="0" err="1"/>
                  <a:t>geq</a:t>
                </a:r>
                <a:r>
                  <a:rPr lang="en-US" altLang="ko-KR" kern="0" dirty="0"/>
                  <a:t>)</a:t>
                </a:r>
                <a:endParaRPr lang="en-US" altLang="ko-KR" i="1" kern="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ko-KR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i="1" dirty="0"/>
              </a:p>
              <a:p>
                <a:r>
                  <a:rPr lang="en-US" altLang="ko-KR" kern="0" dirty="0"/>
                  <a:t>we make a combined constraint including all four activity/capacity variables with the following deltas(a variable selection operator)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ko-KR" b="0" i="1" kern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  <m:r>
                                    <a:rPr lang="en-US" altLang="ko-KR" i="1" ker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kern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 ker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i="1" kern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ker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 kern="0">
                              <a:latin typeface="Cambria Math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 kern="0">
                                  <a:latin typeface="Cambria Math"/>
                                </a:rPr>
                                <m:t>′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ker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kern="0" smtClean="0">
                          <a:latin typeface="Cambria Math" panose="02040503050406030204" pitchFamily="18" charset="0"/>
                        </a:rPr>
                        <m:t>≥ </m:t>
                      </m:r>
                      <m:sSubSup>
                        <m:sSubSup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 ker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ko-KR" i="1" ker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 ker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pPr marL="457200" lvl="1" indent="0">
                  <a:buNone/>
                </a:pPr>
                <a:endParaRPr lang="en-US" altLang="ko-KR" kern="0" dirty="0"/>
              </a:p>
              <a:p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889" y="789543"/>
                <a:ext cx="8150221" cy="2825210"/>
              </a:xfrm>
              <a:prstGeom prst="rect">
                <a:avLst/>
              </a:prstGeom>
              <a:blipFill>
                <a:blip r:embed="rId2"/>
                <a:stretch>
                  <a:fillRect l="-75" t="-4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161701" y="3487711"/>
            <a:ext cx="7957047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0000FF"/>
                </a:solidFill>
              </a:rPr>
              <a:t>t3_geq_fix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past),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S_i_init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past$fixed_t_i_var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past$S_d1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past),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S_d1_init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+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past$fixed_t_d1_var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en-US" altLang="ko-KR" sz="1000" dirty="0" err="1">
                <a:solidFill>
                  <a:srgbClr val="0000FF"/>
                </a:solidFill>
              </a:rPr>
              <a:t>past,t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d1,t-past.val</a:t>
            </a:r>
            <a:r>
              <a:rPr lang="en-US" altLang="ko-KR" sz="1000" dirty="0">
                <a:solidFill>
                  <a:srgbClr val="0000FF"/>
                </a:solidFill>
              </a:rPr>
              <a:t>)) 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=g=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</a:t>
            </a:r>
            <a:r>
              <a:rPr lang="en-US" altLang="ko-KR" sz="1000" dirty="0" err="1">
                <a:solidFill>
                  <a:srgbClr val="0000FF"/>
                </a:solidFill>
              </a:rPr>
              <a:t>t3_geq_ts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geq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)*X(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actInp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X_out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actOut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)*y(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newCap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past$S_i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uc_t3_I_param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t123,i,past,t</a:t>
            </a:r>
            <a:r>
              <a:rPr lang="en-US" altLang="ko-KR" sz="1000" dirty="0">
                <a:solidFill>
                  <a:srgbClr val="0000FF"/>
                </a:solidFill>
              </a:rPr>
              <a:t>)*</a:t>
            </a:r>
            <a:r>
              <a:rPr lang="en-US" altLang="ko-KR" sz="1000" dirty="0" err="1">
                <a:solidFill>
                  <a:srgbClr val="0000FF"/>
                </a:solidFill>
              </a:rPr>
              <a:t>Y_cap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i,t-past.val</a:t>
            </a:r>
            <a:r>
              <a:rPr lang="en-US" altLang="ko-KR" sz="1000" dirty="0">
                <a:solidFill>
                  <a:srgbClr val="0000FF"/>
                </a:solidFill>
              </a:rPr>
              <a:t>)))*delta(</a:t>
            </a:r>
            <a:r>
              <a:rPr lang="en-US" altLang="ko-KR" sz="1000" dirty="0" err="1">
                <a:solidFill>
                  <a:srgbClr val="0000FF"/>
                </a:solidFill>
              </a:rPr>
              <a:t>t123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totalCap</a:t>
            </a:r>
            <a:r>
              <a:rPr lang="en-US" altLang="ko-KR" sz="1000" dirty="0">
                <a:solidFill>
                  <a:srgbClr val="0000FF"/>
                </a:solidFill>
              </a:rPr>
              <a:t>')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d1</a:t>
            </a:r>
            <a:r>
              <a:rPr lang="en-US" altLang="ko-KR" sz="1000" dirty="0">
                <a:solidFill>
                  <a:srgbClr val="0000FF"/>
                </a:solidFill>
              </a:rPr>
              <a:t>, sum(</a:t>
            </a:r>
            <a:r>
              <a:rPr lang="en-US" altLang="ko-KR" sz="1000" dirty="0" err="1">
                <a:solidFill>
                  <a:srgbClr val="0000FF"/>
                </a:solidFill>
              </a:rPr>
              <a:t>past$S_d1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</a:t>
            </a:r>
            <a:r>
              <a:rPr lang="en-US" altLang="ko-KR" sz="1000" dirty="0">
                <a:solidFill>
                  <a:srgbClr val="0000FF"/>
                </a:solidFill>
              </a:rPr>
              <a:t>), </a:t>
            </a:r>
            <a:r>
              <a:rPr lang="en-US" altLang="ko-KR" sz="1000" dirty="0" err="1">
                <a:solidFill>
                  <a:srgbClr val="0000FF"/>
                </a:solidFill>
              </a:rPr>
              <a:t>uc_t3_d1_param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t123,d1,past,t</a:t>
            </a:r>
            <a:r>
              <a:rPr lang="en-US" altLang="ko-KR" sz="1000" dirty="0">
                <a:solidFill>
                  <a:srgbClr val="0000FF"/>
                </a:solidFill>
              </a:rPr>
              <a:t>)*v(</a:t>
            </a:r>
            <a:r>
              <a:rPr lang="en-US" altLang="ko-KR" sz="1000" dirty="0" err="1">
                <a:solidFill>
                  <a:srgbClr val="0000FF"/>
                </a:solidFill>
              </a:rPr>
              <a:t>d1,t-past.val</a:t>
            </a:r>
            <a:r>
              <a:rPr lang="en-US" altLang="ko-KR" sz="1000" dirty="0">
                <a:solidFill>
                  <a:srgbClr val="0000FF"/>
                </a:solidFill>
              </a:rPr>
              <a:t>)))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                       +sum(</a:t>
            </a:r>
            <a:r>
              <a:rPr lang="en-US" altLang="ko-KR" sz="1000" dirty="0" err="1">
                <a:solidFill>
                  <a:srgbClr val="0000FF"/>
                </a:solidFill>
              </a:rPr>
              <a:t>d2,uc_d2_param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t123,d2</a:t>
            </a:r>
            <a:r>
              <a:rPr lang="en-US" altLang="ko-KR" sz="1000" dirty="0">
                <a:solidFill>
                  <a:srgbClr val="0000FF"/>
                </a:solidFill>
              </a:rPr>
              <a:t>)*w(</a:t>
            </a:r>
            <a:r>
              <a:rPr lang="en-US" altLang="ko-KR" sz="1000" dirty="0" err="1">
                <a:solidFill>
                  <a:srgbClr val="0000FF"/>
                </a:solidFill>
              </a:rPr>
              <a:t>d2</a:t>
            </a:r>
            <a:r>
              <a:rPr lang="en-US" altLang="ko-KR" sz="1000" dirty="0">
                <a:solidFill>
                  <a:srgbClr val="0000FF"/>
                </a:solidFill>
              </a:rPr>
              <a:t>)) =g= </a:t>
            </a:r>
            <a:r>
              <a:rPr lang="en-US" altLang="ko-KR" sz="1000" dirty="0" err="1">
                <a:solidFill>
                  <a:srgbClr val="0000FF"/>
                </a:solidFill>
              </a:rPr>
              <a:t>RHS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);</a:t>
            </a:r>
          </a:p>
          <a:p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,'</a:t>
            </a:r>
            <a:r>
              <a:rPr lang="en-US" altLang="ko-KR" sz="1000" dirty="0" err="1">
                <a:solidFill>
                  <a:srgbClr val="0000FF"/>
                </a:solidFill>
              </a:rPr>
              <a:t>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t3_leq_fix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sz="1000" dirty="0" err="1">
                <a:solidFill>
                  <a:srgbClr val="0000FF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  <a:p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</a:rPr>
              <a:t>t3_leq_ts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t123,C_type,EQ1,t</a:t>
            </a:r>
            <a:r>
              <a:rPr lang="en-US" altLang="ko-KR" sz="1000" dirty="0">
                <a:solidFill>
                  <a:srgbClr val="0000FF"/>
                </a:solidFill>
              </a:rPr>
              <a:t>)$(</a:t>
            </a:r>
            <a:r>
              <a:rPr lang="en-US" altLang="ko-KR" sz="1000" dirty="0" err="1">
                <a:solidFill>
                  <a:srgbClr val="0000FF"/>
                </a:solidFill>
              </a:rPr>
              <a:t>uc_info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t123,C_type,EQ1</a:t>
            </a:r>
            <a:r>
              <a:rPr lang="en-US" altLang="ko-KR" sz="1000" dirty="0">
                <a:solidFill>
                  <a:srgbClr val="0000FF"/>
                </a:solidFill>
              </a:rPr>
              <a:t>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(C_type,'</a:t>
            </a:r>
            <a:r>
              <a:rPr lang="en-US" altLang="ko-KR" sz="1000" dirty="0" err="1">
                <a:solidFill>
                  <a:srgbClr val="0000FF"/>
                </a:solidFill>
              </a:rPr>
              <a:t>ts</a:t>
            </a:r>
            <a:r>
              <a:rPr lang="en-US" altLang="ko-KR" sz="1000" dirty="0">
                <a:solidFill>
                  <a:srgbClr val="0000FF"/>
                </a:solidFill>
              </a:rPr>
              <a:t>') and </a:t>
            </a:r>
            <a:r>
              <a:rPr lang="en-US" altLang="ko-KR" sz="1000" dirty="0" err="1">
                <a:solidFill>
                  <a:srgbClr val="0000FF"/>
                </a:solidFill>
              </a:rPr>
              <a:t>sameas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EQ1</a:t>
            </a:r>
            <a:r>
              <a:rPr lang="en-US" altLang="ko-KR" sz="1000" dirty="0">
                <a:solidFill>
                  <a:srgbClr val="0000FF"/>
                </a:solidFill>
              </a:rPr>
              <a:t>,‘</a:t>
            </a:r>
            <a:r>
              <a:rPr lang="en-US" altLang="ko-KR" sz="1000" dirty="0" err="1">
                <a:solidFill>
                  <a:srgbClr val="0000FF"/>
                </a:solidFill>
              </a:rPr>
              <a:t>leq</a:t>
            </a:r>
            <a:r>
              <a:rPr lang="en-US" altLang="ko-KR" sz="1000" dirty="0">
                <a:solidFill>
                  <a:srgbClr val="0000FF"/>
                </a:solidFill>
              </a:rPr>
              <a:t>') and not </a:t>
            </a:r>
            <a:r>
              <a:rPr lang="en-US" altLang="ko-KR" sz="1000" dirty="0" err="1">
                <a:solidFill>
                  <a:srgbClr val="0000FF"/>
                </a:solidFill>
              </a:rPr>
              <a:t>fix_year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en-US" altLang="ko-KR" sz="1000" dirty="0" err="1">
                <a:solidFill>
                  <a:srgbClr val="0000FF"/>
                </a:solidFill>
              </a:rPr>
              <a:t>t123,t</a:t>
            </a:r>
            <a:r>
              <a:rPr lang="en-US" altLang="ko-KR" sz="1000" dirty="0">
                <a:solidFill>
                  <a:srgbClr val="0000FF"/>
                </a:solidFill>
              </a:rPr>
              <a:t>))..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2679" y="2979880"/>
            <a:ext cx="2740223" cy="5078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FF33CC"/>
                </a:solidFill>
              </a:rPr>
              <a:t>Table</a:t>
            </a:r>
            <a:r>
              <a:rPr lang="ko-KR" altLang="en-US" sz="900" dirty="0">
                <a:solidFill>
                  <a:srgbClr val="FF33CC"/>
                </a:solidFill>
              </a:rPr>
              <a:t>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delta</a:t>
            </a:r>
            <a:r>
              <a:rPr lang="ko-KR" altLang="en-US" sz="900" dirty="0">
                <a:solidFill>
                  <a:srgbClr val="FF33CC"/>
                </a:solidFill>
              </a:rPr>
              <a:t>(</a:t>
            </a:r>
            <a:r>
              <a:rPr lang="ko-KR" altLang="en-US" sz="900" dirty="0" err="1">
                <a:solidFill>
                  <a:srgbClr val="FF33CC"/>
                </a:solidFill>
              </a:rPr>
              <a:t>t123</a:t>
            </a:r>
            <a:r>
              <a:rPr lang="ko-KR" altLang="en-US" sz="900" dirty="0">
                <a:solidFill>
                  <a:srgbClr val="FF33CC"/>
                </a:solidFill>
              </a:rPr>
              <a:t>, </a:t>
            </a:r>
            <a:r>
              <a:rPr lang="ko-KR" altLang="en-US" sz="900" dirty="0" err="1">
                <a:solidFill>
                  <a:srgbClr val="FF33CC"/>
                </a:solidFill>
              </a:rPr>
              <a:t>V_type</a:t>
            </a:r>
            <a:r>
              <a:rPr lang="ko-KR" altLang="en-US" sz="900" dirty="0">
                <a:solidFill>
                  <a:srgbClr val="FF33CC"/>
                </a:solidFill>
              </a:rPr>
              <a:t>)</a:t>
            </a:r>
          </a:p>
          <a:p>
            <a:r>
              <a:rPr lang="ko-KR" altLang="en-US" sz="900" dirty="0">
                <a:solidFill>
                  <a:srgbClr val="FF33CC"/>
                </a:solidFill>
              </a:rPr>
              <a:t>                </a:t>
            </a:r>
            <a:r>
              <a:rPr lang="ko-KR" altLang="en-US" sz="900" dirty="0" err="1">
                <a:solidFill>
                  <a:srgbClr val="FF33CC"/>
                </a:solidFill>
              </a:rPr>
              <a:t>actInp</a:t>
            </a:r>
            <a:r>
              <a:rPr lang="ko-KR" altLang="en-US" sz="900" dirty="0">
                <a:solidFill>
                  <a:srgbClr val="FF33CC"/>
                </a:solidFill>
              </a:rPr>
              <a:t>     </a:t>
            </a:r>
            <a:r>
              <a:rPr lang="ko-KR" altLang="en-US" sz="900" dirty="0" err="1">
                <a:solidFill>
                  <a:srgbClr val="FF33CC"/>
                </a:solidFill>
              </a:rPr>
              <a:t>actOut</a:t>
            </a:r>
            <a:r>
              <a:rPr lang="ko-KR" altLang="en-US" sz="900" dirty="0">
                <a:solidFill>
                  <a:srgbClr val="FF33CC"/>
                </a:solidFill>
              </a:rPr>
              <a:t>      </a:t>
            </a:r>
            <a:r>
              <a:rPr lang="ko-KR" altLang="en-US" sz="900" dirty="0" err="1">
                <a:solidFill>
                  <a:srgbClr val="FF33CC"/>
                </a:solidFill>
              </a:rPr>
              <a:t>newCap</a:t>
            </a:r>
            <a:r>
              <a:rPr lang="ko-KR" altLang="en-US" sz="900" dirty="0">
                <a:solidFill>
                  <a:srgbClr val="FF33CC"/>
                </a:solidFill>
              </a:rPr>
              <a:t>    </a:t>
            </a:r>
            <a:r>
              <a:rPr lang="ko-KR" altLang="en-US" sz="900" dirty="0" err="1">
                <a:solidFill>
                  <a:srgbClr val="FF33CC"/>
                </a:solidFill>
              </a:rPr>
              <a:t>totalCap</a:t>
            </a:r>
            <a:endParaRPr lang="ko-KR" altLang="en-US" sz="900" dirty="0">
              <a:solidFill>
                <a:srgbClr val="FF33CC"/>
              </a:solidFill>
            </a:endParaRPr>
          </a:p>
          <a:p>
            <a:r>
              <a:rPr lang="en-US" altLang="ko-KR" sz="900" dirty="0">
                <a:solidFill>
                  <a:srgbClr val="FF33CC"/>
                </a:solidFill>
              </a:rPr>
              <a:t>       5</a:t>
            </a:r>
            <a:r>
              <a:rPr lang="ko-KR" altLang="en-US" sz="900" dirty="0">
                <a:solidFill>
                  <a:srgbClr val="FF33CC"/>
                </a:solidFill>
              </a:rPr>
              <a:t>              0              0              1              0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08338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2.2 Excel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8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1667408" y="1805429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099208" y="2126848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1883308" y="1940409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1413408" y="2977003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1408646" y="4457128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103970" y="4237549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95970" y="1602229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4179888" y="1792729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3943132" y="4120283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4681537" y="2462865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4687139" y="3330685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22750" y="1599054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7352557" y="2143566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6584207" y="4572239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1408752" y="276110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1377392" y="3446156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1399308" y="4220293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026335" y="3936472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6533407" y="218187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1891246" y="3999838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4818255" y="3138175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4781814" y="4376795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4843915" y="2271609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1413407" y="365804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2333001" y="4600814"/>
            <a:ext cx="32153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2428495" y="3780422"/>
            <a:ext cx="47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6511182" y="4329729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6596718" y="2453340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2324633" y="3552965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4781831" y="3363579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6585534" y="342489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6513903" y="3192736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5544673" y="3261623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542638" y="326119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5541576" y="2264795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542173" y="226477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5537190" y="4392322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37133" y="4389306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106527" y="3935900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05066" y="3936691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574598" y="4308883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4541" y="430549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586377" y="3491702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86320" y="348753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586377" y="280328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376" y="2799025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4681537" y="2088714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2317488" y="2417026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103970" y="2181879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1891245" y="2036222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72121" y="4891133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154537" y="4891133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5474732" y="4891133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normalization</a:t>
            </a:r>
            <a:endParaRPr lang="ko-KR" altLang="en-US" b="0" dirty="0"/>
          </a:p>
        </p:txBody>
      </p:sp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2445491" y="4045979"/>
            <a:ext cx="5154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 </a:t>
            </a:r>
          </a:p>
        </p:txBody>
      </p:sp>
      <p:sp>
        <p:nvSpPr>
          <p:cNvPr id="62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2531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Set main input parameter to 1</a:t>
            </a: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6886626" y="1605368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 dirty="0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93" name="Text Box 136"/>
          <p:cNvSpPr txBox="1">
            <a:spLocks noChangeArrowheads="1"/>
          </p:cNvSpPr>
          <p:nvPr/>
        </p:nvSpPr>
        <p:spPr bwMode="auto">
          <a:xfrm>
            <a:off x="6228643" y="1786753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 km/year(5)</a:t>
            </a:r>
          </a:p>
        </p:txBody>
      </p:sp>
    </p:spTree>
    <p:extLst>
      <p:ext uri="{BB962C8B-B14F-4D97-AF65-F5344CB8AC3E}">
        <p14:creationId xmlns:p14="http://schemas.microsoft.com/office/powerpoint/2010/main" val="2982573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4580B-38F6-46A0-86D6-69994A77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:</a:t>
            </a:r>
            <a:r>
              <a:rPr lang="ko-KR" altLang="en-US" dirty="0"/>
              <a:t>입력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13C39C-1FD7-4522-AB0D-68B43A6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529AB-0F6D-48E0-85EF-1103A020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773038"/>
            <a:ext cx="8058150" cy="42808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BF7901-3B5F-4356-971A-69238D856476}"/>
              </a:ext>
            </a:extLst>
          </p:cNvPr>
          <p:cNvSpPr/>
          <p:nvPr/>
        </p:nvSpPr>
        <p:spPr>
          <a:xfrm>
            <a:off x="520700" y="1084217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General </a:t>
            </a:r>
            <a:r>
              <a:rPr lang="ko-KR" altLang="en-US" kern="0" dirty="0"/>
              <a:t>입력 </a:t>
            </a:r>
            <a:endParaRPr lang="en-US" altLang="ko-KR" kern="0" dirty="0"/>
          </a:p>
          <a:p>
            <a:pPr marL="171450" indent="-171450">
              <a:buFontTx/>
              <a:buChar char="-"/>
            </a:pPr>
            <a:r>
              <a:rPr lang="en-US" altLang="ko-KR" kern="0" dirty="0"/>
              <a:t>Energy Levels/Forms </a:t>
            </a:r>
            <a:r>
              <a:rPr lang="ko-KR" altLang="en-US" kern="0" dirty="0"/>
              <a:t>입력</a:t>
            </a:r>
            <a:endParaRPr lang="en-US" altLang="ko-KR" kern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8EB6AC-EC3F-4C92-AB62-0F20F6966AEF}"/>
              </a:ext>
            </a:extLst>
          </p:cNvPr>
          <p:cNvSpPr/>
          <p:nvPr/>
        </p:nvSpPr>
        <p:spPr>
          <a:xfrm>
            <a:off x="4400550" y="934453"/>
            <a:ext cx="3958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2 VBA functions</a:t>
            </a:r>
          </a:p>
          <a:p>
            <a:r>
              <a:rPr lang="en-US" altLang="ko-KR" kern="0" dirty="0"/>
              <a:t>     = </a:t>
            </a:r>
            <a:r>
              <a:rPr lang="en-US" altLang="ko-KR" kern="0" dirty="0" err="1"/>
              <a:t>rg</a:t>
            </a:r>
            <a:r>
              <a:rPr lang="en-US" altLang="ko-KR" kern="0" dirty="0"/>
              <a:t>(range)  </a:t>
            </a:r>
            <a:r>
              <a:rPr lang="en-US" altLang="ko-KR" kern="0" dirty="0">
                <a:sym typeface="Wingdings" panose="05000000000000000000" pitchFamily="2" charset="2"/>
              </a:rPr>
              <a:t>  returns range address</a:t>
            </a:r>
          </a:p>
          <a:p>
            <a:r>
              <a:rPr lang="en-US" altLang="ko-KR" kern="0" dirty="0">
                <a:sym typeface="Wingdings" panose="05000000000000000000" pitchFamily="2" charset="2"/>
              </a:rPr>
              <a:t>     =</a:t>
            </a:r>
            <a:r>
              <a:rPr lang="en-US" altLang="ko-KR" kern="0" dirty="0" err="1">
                <a:sym typeface="Wingdings" panose="05000000000000000000" pitchFamily="2" charset="2"/>
              </a:rPr>
              <a:t>io</a:t>
            </a:r>
            <a:r>
              <a:rPr lang="en-US" altLang="ko-KR" kern="0" dirty="0">
                <a:sym typeface="Wingdings" panose="05000000000000000000" pitchFamily="2" charset="2"/>
              </a:rPr>
              <a:t>(cell)</a:t>
            </a:r>
            <a:r>
              <a:rPr lang="ko-KR" altLang="en-US" kern="0" dirty="0">
                <a:sym typeface="Wingdings" panose="05000000000000000000" pitchFamily="2" charset="2"/>
              </a:rPr>
              <a:t> </a:t>
            </a:r>
            <a:r>
              <a:rPr lang="en-US" altLang="ko-KR" kern="0" dirty="0">
                <a:sym typeface="Wingdings" panose="05000000000000000000" pitchFamily="2" charset="2"/>
              </a:rPr>
              <a:t>  returns name(id) for energy form/technology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865234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C358F-6E8D-4666-B196-4B10E389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:</a:t>
            </a:r>
            <a:r>
              <a:rPr lang="ko-KR" altLang="en-US" dirty="0"/>
              <a:t>입력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F6A02-C8D4-4E65-971D-FE962159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72F28-916A-4D76-B0A8-3AA002C7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061"/>
            <a:ext cx="9906000" cy="2813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49F962-2E73-4A8F-AE97-97BB8043F018}"/>
              </a:ext>
            </a:extLst>
          </p:cNvPr>
          <p:cNvSpPr/>
          <p:nvPr/>
        </p:nvSpPr>
        <p:spPr>
          <a:xfrm>
            <a:off x="704850" y="1019198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kern="0" dirty="0"/>
              <a:t>Technology</a:t>
            </a:r>
            <a:r>
              <a:rPr lang="ko-KR" altLang="en-US" kern="0" dirty="0"/>
              <a:t> 입력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57903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5" y="1138376"/>
            <a:ext cx="4451296" cy="22271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en-US" altLang="ko-KR" dirty="0" err="1"/>
              <a:t>BufEEE</a:t>
            </a:r>
            <a:r>
              <a:rPr lang="en-US" altLang="ko-KR" dirty="0"/>
              <a:t> UI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303506"/>
            <a:ext cx="4004666" cy="20105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8314" y="892154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RES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70315" y="1057285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5591" y="4120833"/>
            <a:ext cx="1317578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Data(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tr_data.gms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91" y="4337441"/>
            <a:ext cx="2371162" cy="16312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$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onempty</a:t>
            </a: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kern="0" dirty="0"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Sets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I   technologies   / 1*7/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J   energy-forms   /1*5/ 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a(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</a:t>
            </a:r>
            <a:r>
              <a:rPr lang="en-US" altLang="ko-KR" sz="1000" kern="0" dirty="0">
                <a:latin typeface="Consolas" panose="020B0609020204030204" pitchFamily="49" charset="0"/>
              </a:rPr>
              <a:t>)  /1 100, 2 110, .../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Tables d(</a:t>
            </a:r>
            <a:r>
              <a:rPr lang="en-US" altLang="ko-KR" sz="1000" kern="0" dirty="0" err="1">
                <a:latin typeface="Consolas" panose="020B0609020204030204" pitchFamily="49" charset="0"/>
              </a:rPr>
              <a:t>i,j</a:t>
            </a:r>
            <a:r>
              <a:rPr lang="en-US" altLang="ko-KR" sz="1000" kern="0" dirty="0">
                <a:latin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     ....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Consolas" panose="020B0609020204030204" pitchFamily="49" charset="0"/>
              </a:rPr>
              <a:t>Scalar f /10/;</a:t>
            </a:r>
            <a:endParaRPr lang="ko-KR" altLang="en-US" sz="1000" kern="0" dirty="0"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627763" y="1549727"/>
            <a:ext cx="2704288" cy="257110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6" name="직선 화살표 연결선 15"/>
          <p:cNvCxnSpPr>
            <a:endCxn id="15" idx="0"/>
          </p:cNvCxnSpPr>
          <p:nvPr/>
        </p:nvCxnSpPr>
        <p:spPr>
          <a:xfrm>
            <a:off x="3553838" y="1549727"/>
            <a:ext cx="2502942" cy="2142443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3728935" y="3450981"/>
            <a:ext cx="114138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sol sheet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925" y="3692170"/>
            <a:ext cx="4577709" cy="30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1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lpsolve</a:t>
            </a:r>
            <a:r>
              <a:rPr lang="en-US" altLang="ko-KR" dirty="0"/>
              <a:t> setup for EXCEL </a:t>
            </a:r>
            <a:r>
              <a:rPr lang="en-US" altLang="ko-KR" dirty="0" err="1"/>
              <a:t>vba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16369"/>
            <a:ext cx="8534400" cy="5712015"/>
          </a:xfrm>
        </p:spPr>
        <p:txBody>
          <a:bodyPr/>
          <a:lstStyle/>
          <a:p>
            <a:pPr latinLnBrk="1"/>
            <a:r>
              <a:rPr lang="ko-KR" altLang="en-US" dirty="0"/>
              <a:t>다음 </a:t>
            </a:r>
            <a:r>
              <a:rPr lang="en-US" altLang="ko-KR" dirty="0"/>
              <a:t>site</a:t>
            </a:r>
            <a:r>
              <a:rPr lang="ko-KR" altLang="en-US" dirty="0"/>
              <a:t>에서 </a:t>
            </a:r>
            <a:r>
              <a:rPr lang="en-US" altLang="ko-KR" dirty="0" err="1"/>
              <a:t>lpsolve</a:t>
            </a:r>
            <a:r>
              <a:rPr lang="en-US" altLang="ko-KR" dirty="0"/>
              <a:t> IDE</a:t>
            </a:r>
            <a:r>
              <a:rPr lang="ko-KR" altLang="en-US" dirty="0"/>
              <a:t>를 다운로드하여 설치하면</a:t>
            </a:r>
            <a:r>
              <a:rPr lang="en-US" altLang="ko-KR" dirty="0"/>
              <a:t>, </a:t>
            </a:r>
            <a:r>
              <a:rPr lang="ko-KR" altLang="en-US" dirty="0"/>
              <a:t>설치된 </a:t>
            </a:r>
            <a:r>
              <a:rPr lang="en-US" altLang="ko-KR" dirty="0"/>
              <a:t>folder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 latinLnBrk="1"/>
            <a:r>
              <a:rPr lang="en-US" altLang="ko-KR" dirty="0"/>
              <a:t>https://sourceforge.net/projects/lpsolve/files/latest/download?source=top3_dlp_t5</a:t>
            </a:r>
          </a:p>
          <a:p>
            <a:pPr lvl="1" latinLnBrk="1"/>
            <a:r>
              <a:rPr lang="ko-KR" altLang="en-US" dirty="0"/>
              <a:t>윈도우 </a:t>
            </a:r>
            <a:r>
              <a:rPr lang="en-US" altLang="ko-KR" dirty="0"/>
              <a:t>64bit</a:t>
            </a:r>
            <a:r>
              <a:rPr lang="ko-KR" altLang="en-US" dirty="0"/>
              <a:t>인 경우 </a:t>
            </a:r>
            <a:r>
              <a:rPr lang="en-US" altLang="ko-KR" dirty="0"/>
              <a:t>: c:\windows\SysWow64 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를 복사</a:t>
            </a:r>
            <a:endParaRPr lang="en-US" altLang="ko-KR" dirty="0"/>
          </a:p>
          <a:p>
            <a:pPr lvl="1" latinLnBrk="1"/>
            <a:r>
              <a:rPr lang="ko-KR" altLang="en-US" dirty="0"/>
              <a:t>윈도우 </a:t>
            </a:r>
            <a:r>
              <a:rPr lang="en-US" altLang="ko-KR" dirty="0"/>
              <a:t>32bit</a:t>
            </a:r>
            <a:r>
              <a:rPr lang="ko-KR" altLang="en-US" dirty="0"/>
              <a:t>인 경우 </a:t>
            </a:r>
            <a:r>
              <a:rPr lang="en-US" altLang="ko-KR" dirty="0"/>
              <a:t>: c:\windows\system32 </a:t>
            </a:r>
            <a:r>
              <a:rPr lang="ko-KR" altLang="en-US" dirty="0"/>
              <a:t>에 </a:t>
            </a:r>
            <a:r>
              <a:rPr lang="en-US" altLang="ko-KR" dirty="0"/>
              <a:t>lpsolve55.dll</a:t>
            </a:r>
            <a:r>
              <a:rPr lang="ko-KR" altLang="en-US" dirty="0"/>
              <a:t>를 복사</a:t>
            </a:r>
          </a:p>
          <a:p>
            <a:pPr latinLnBrk="1"/>
            <a:r>
              <a:rPr lang="en-US" altLang="ko-KR" dirty="0"/>
              <a:t>http://cat.ks.ac.kr/pt/excelBufEEEpy.xlsm </a:t>
            </a:r>
            <a:r>
              <a:rPr lang="ko-KR" altLang="en-US" dirty="0"/>
              <a:t>을 </a:t>
            </a:r>
            <a:r>
              <a:rPr lang="en-US" altLang="ko-KR" dirty="0"/>
              <a:t>download </a:t>
            </a:r>
            <a:r>
              <a:rPr lang="ko-KR" altLang="en-US" dirty="0"/>
              <a:t>받아서 실행하면 됨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>
              <a:buFontTx/>
              <a:buChar char="-"/>
            </a:pP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91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1(yearly)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평균 연비</a:t>
                </a:r>
                <a:r>
                  <a:rPr lang="en-US" altLang="ko-KR" dirty="0"/>
                  <a:t>(CAFE) </a:t>
                </a:r>
                <a:r>
                  <a:rPr lang="ko-KR" altLang="en-US" dirty="0" err="1"/>
                  <a:t>제약식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𝑊𝐻𝑀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den>
                        </m:f>
                        <m:sSubSup>
                          <m:sSubSupPr>
                            <m:ctrlPr>
                              <a:rPr lang="ko-KR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den>
                            </m:f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de-DE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ko-KR" altLang="ko-KR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de-DE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000</m:t>
                                    </m:r>
                                  </m:den>
                                </m:f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de-DE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ko-KR" altLang="en-US" sz="1200" b="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ko-KR" altLang="en-US" sz="1200" b="0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94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ko-KR" altLang="ko-KR" sz="12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altLang="ko-KR" sz="1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sz="1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ko-KR" altLang="en-US" dirty="0"/>
                  <a:t>평균 연비만 계산하기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Cambria Math" panose="02040503050406030204" pitchFamily="18" charset="0"/>
                  </a:rPr>
                  <a:t>다음 두 </a:t>
                </a:r>
                <a:r>
                  <a:rPr lang="ko-KR" altLang="en-US" dirty="0" err="1">
                    <a:latin typeface="Cambria Math" panose="02040503050406030204" pitchFamily="18" charset="0"/>
                  </a:rPr>
                  <a:t>제약식을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 추가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y_prod_total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y_denominator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/12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/88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/94</m:t>
                    </m:r>
                    <m:r>
                      <a:rPr lang="de-DE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de-DE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/14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>
                    <a:ea typeface="Cambria Math" panose="02040503050406030204" pitchFamily="18" charset="0"/>
                  </a:rPr>
                  <a:t>“sol sheet”</a:t>
                </a:r>
                <a:r>
                  <a:rPr lang="ko-KR" altLang="en-US" dirty="0">
                    <a:ea typeface="Cambria Math" panose="02040503050406030204" pitchFamily="18" charset="0"/>
                  </a:rPr>
                  <a:t>에서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계산하면 됨</a:t>
                </a:r>
                <a:endParaRPr lang="en-US" altLang="ko-KR" dirty="0"/>
              </a:p>
              <a:p>
                <a:r>
                  <a:rPr lang="en-US" altLang="ko-KR" dirty="0"/>
                  <a:t>Market Share</a:t>
                </a:r>
              </a:p>
              <a:p>
                <a:pPr lvl="1"/>
                <a:r>
                  <a:rPr lang="en-US" altLang="ko-KR" dirty="0" err="1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MS_ICE_vs_SUV</a:t>
                </a: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: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−0.5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625844" y="1749160"/>
          <a:ext cx="2978912" cy="364617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technology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constraint name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tech.(t_id)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y_prod_total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PHEV(9)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v1(1)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07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y_denominator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ts!D59:AM59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PHEV(9)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ts!D60:AM60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ts!D61:AM61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ts!D62:AM62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v2(2)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MS_ICE_vs_SUV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-0.5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040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altLang="ko-KR" dirty="0"/>
                  <a:t>Production Smoothing : </a:t>
                </a:r>
                <a:r>
                  <a:rPr lang="ko-KR" altLang="en-US" dirty="0">
                    <a:ea typeface="Cambria Math" panose="02040503050406030204" pitchFamily="18" charset="0"/>
                  </a:rPr>
                  <a:t>기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존기술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급격한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단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종방지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급격한 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>
                    <a:ea typeface="Cambria Math" panose="02040503050406030204" pitchFamily="18" charset="0"/>
                  </a:rPr>
                  <a:t>LB: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ICE_ts_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UB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2∗</m:t>
                    </m:r>
                    <m:r>
                      <a:rPr lang="en-US" altLang="ko-KR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SUV_ts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SUV_ts_LB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EV_ts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EV_ts_UB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⟺2∗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69" b="-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54112" y="1980978"/>
          <a:ext cx="1304544" cy="182880"/>
        </p:xfrm>
        <a:graphic>
          <a:graphicData uri="http://schemas.openxmlformats.org/drawingml/2006/table">
            <a:tbl>
              <a:tblPr/>
              <a:tblGrid>
                <a:gridCol w="663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975097" y="2169732"/>
          <a:ext cx="3083559" cy="2880360"/>
        </p:xfrm>
        <a:graphic>
          <a:graphicData uri="http://schemas.openxmlformats.org/drawingml/2006/table">
            <a:tbl>
              <a:tblPr/>
              <a:tblGrid>
                <a:gridCol w="73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ICE_ts_LB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ICE_ts_UB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ICE(8)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SUV_ts_LB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SUV(11)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0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EV_ts_UB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EV(10)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EQ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6452695" cy="569626"/>
          </a:xfrm>
        </p:spPr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900114"/>
                <a:ext cx="5849911" cy="3806702"/>
              </a:xfrm>
            </p:spPr>
            <p:txBody>
              <a:bodyPr/>
              <a:lstStyle/>
              <a:p>
                <a:pPr marL="342900"/>
                <a:r>
                  <a:rPr lang="en-US" altLang="ko-KR" dirty="0"/>
                  <a:t>Production Smoothing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기술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급격한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LB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new_EV_ts_UB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257300" lvl="2" indent="-285750"/>
                <a:r>
                  <a:rPr lang="en-US" altLang="ko-KR" dirty="0" err="1"/>
                  <a:t>new_EV_t1_UB</a:t>
                </a:r>
                <a:r>
                  <a:rPr lang="en-US" altLang="ko-KR" dirty="0">
                    <a:ea typeface="Cambria Math" panose="02040503050406030204" pitchFamily="18" charset="0"/>
                  </a:rPr>
                  <a:t>(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type1</a:t>
                </a:r>
                <a:r>
                  <a:rPr lang="en-US" altLang="ko-KR" dirty="0">
                    <a:ea typeface="Cambria Math" panose="02040503050406030204" pitchFamily="18" charset="0"/>
                  </a:rPr>
                  <a:t>)</a:t>
                </a:r>
                <a:r>
                  <a:rPr lang="en-US" altLang="ko-KR" dirty="0"/>
                  <a:t> : starting value </a:t>
                </a:r>
                <a:r>
                  <a:rPr lang="en-US" altLang="ko-KR" dirty="0" err="1"/>
                  <a:t>UB</a:t>
                </a:r>
                <a:endParaRPr lang="en-US" altLang="ko-KR" dirty="0"/>
              </a:p>
              <a:p>
                <a:pPr marL="1657350" lvl="3" indent="-28575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57350" lvl="3" indent="-285750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900114"/>
                <a:ext cx="5849911" cy="3806702"/>
              </a:xfrm>
              <a:blipFill>
                <a:blip r:embed="rId3"/>
                <a:stretch>
                  <a:fillRect t="-321" b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896604" y="2175817"/>
          <a:ext cx="1579104" cy="182880"/>
        </p:xfrm>
        <a:graphic>
          <a:graphicData uri="http://schemas.openxmlformats.org/drawingml/2006/table">
            <a:tbl>
              <a:tblPr/>
              <a:tblGrid>
                <a:gridCol w="512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85" y="5050547"/>
            <a:ext cx="5540460" cy="746515"/>
          </a:xfrm>
          <a:prstGeom prst="rect">
            <a:avLst/>
          </a:prstGeom>
        </p:spPr>
      </p:pic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6328432" y="5180516"/>
          <a:ext cx="254476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매크로 사용 워크시트" r:id="rId5" imgW="2545161" imgH="921902" progId="Excel.SheetMacroEnabled.12">
                  <p:embed/>
                </p:oleObj>
              </mc:Choice>
              <mc:Fallback>
                <p:oleObj name="매크로 사용 워크시트" r:id="rId5" imgW="2545161" imgH="921902" progId="Excel.SheetMacroEnabled.12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8432" y="5180516"/>
                        <a:ext cx="2544763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5838669" y="2354124"/>
          <a:ext cx="3637040" cy="141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매크로 사용 워크시트" r:id="rId7" imgW="6408457" imgH="2042310" progId="Excel.SheetMacroEnabled.12">
                  <p:embed/>
                </p:oleObj>
              </mc:Choice>
              <mc:Fallback>
                <p:oleObj name="매크로 사용 워크시트" r:id="rId7" imgW="6408457" imgH="2042310" progId="Excel.SheetMacroEnabled.12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8669" y="2354124"/>
                        <a:ext cx="3637040" cy="1415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288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6452695" cy="569626"/>
          </a:xfrm>
        </p:spPr>
        <p:txBody>
          <a:bodyPr/>
          <a:lstStyle/>
          <a:p>
            <a:r>
              <a:rPr lang="ko-KR" altLang="en-US" dirty="0" err="1"/>
              <a:t>제약식의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en-US" altLang="ko-KR" b="0" dirty="0"/>
              <a:t>type 3(time series)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900113"/>
                <a:ext cx="5849911" cy="3949359"/>
              </a:xfrm>
            </p:spPr>
            <p:txBody>
              <a:bodyPr/>
              <a:lstStyle/>
              <a:p>
                <a:pPr marL="342900"/>
                <a:r>
                  <a:rPr lang="en-US" altLang="ko-KR" dirty="0"/>
                  <a:t>Production Smoothing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기술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fyear</a:t>
                </a:r>
                <a:r>
                  <a:rPr lang="en-US" altLang="ko-KR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fyear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이후에 도입 가능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/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급격한 도입 제한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285750"/>
                <a:r>
                  <a:rPr lang="en-US" altLang="ko-KR" dirty="0" err="1"/>
                  <a:t>new_FC_start_year</a:t>
                </a:r>
                <a:r>
                  <a:rPr lang="en-US" altLang="ko-KR" dirty="0"/>
                  <a:t> : first year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dirty="0"/>
              </a:p>
              <a:p>
                <a:pPr marL="1657350" lvl="3" indent="-285750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</a:t>
                </a:r>
                <a:r>
                  <a:rPr lang="en-US" altLang="ko-KR" dirty="0" err="1">
                    <a:ea typeface="Cambria Math" panose="02040503050406030204" pitchFamily="18" charset="0"/>
                  </a:rPr>
                  <a:t>LB</a:t>
                </a:r>
                <a:r>
                  <a:rPr lang="en-US" altLang="ko-KR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0⋅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new_FC_ts_UB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</m:t>
                    </m:r>
                  </m:oMath>
                </a14:m>
                <a:endParaRPr lang="en-US" altLang="ko-KR" dirty="0"/>
              </a:p>
              <a:p>
                <a:pPr marL="914400" lvl="2" indent="0">
                  <a:buNone/>
                </a:pPr>
                <a:r>
                  <a:rPr lang="en-US" altLang="ko-KR" dirty="0"/>
                  <a:t>	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=1,2,⋯, 36 </m:t>
                    </m:r>
                  </m:oMath>
                </a14:m>
                <a:r>
                  <a:rPr lang="en-US" altLang="ko-KR" dirty="0"/>
                  <a:t>	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−2⋅</m:t>
                    </m:r>
                    <m:r>
                      <a:rPr lang="en-US" altLang="ko-KR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=2,⋯, 36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57350" lvl="3" indent="-285750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900113"/>
                <a:ext cx="5849911" cy="3949359"/>
              </a:xfrm>
              <a:blipFill>
                <a:blip r:embed="rId2"/>
                <a:stretch>
                  <a:fillRect t="-3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790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2.3 Web </a:t>
            </a:r>
            <a:r>
              <a:rPr kumimoji="0" lang="en-US" altLang="ko-K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BufEEE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1707-2B49-4CA3-A3C0-B83CA616857D}"/>
              </a:ext>
            </a:extLst>
          </p:cNvPr>
          <p:cNvSpPr/>
          <p:nvPr/>
        </p:nvSpPr>
        <p:spPr>
          <a:xfrm>
            <a:off x="1010910" y="2196350"/>
            <a:ext cx="3764290" cy="4616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Under Construction</a:t>
            </a:r>
          </a:p>
          <a:p>
            <a:pPr marL="0" indent="0" latinLnBrk="1">
              <a:buNone/>
            </a:pPr>
            <a:r>
              <a:rPr lang="en-US" altLang="ko-KR" b="1" dirty="0">
                <a:hlinkClick r:id="rId2"/>
              </a:rPr>
              <a:t>Web </a:t>
            </a:r>
            <a:r>
              <a:rPr lang="en-US" altLang="ko-KR" b="1" dirty="0" err="1">
                <a:hlinkClick r:id="rId2"/>
              </a:rPr>
              <a:t>BufEEE</a:t>
            </a:r>
            <a:r>
              <a:rPr lang="en-US" altLang="ko-KR" b="1" dirty="0">
                <a:hlinkClick r:id="rId2"/>
              </a:rPr>
              <a:t>(</a:t>
            </a:r>
            <a:r>
              <a:rPr lang="en-US" altLang="ko-KR" dirty="0">
                <a:hlinkClick r:id="rId2"/>
              </a:rPr>
              <a:t>http://cat.ks.ac.kr/RES4/res.php)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CD8F16-F269-41B4-A9DF-4ECB9A962497}"/>
              </a:ext>
            </a:extLst>
          </p:cNvPr>
          <p:cNvSpPr/>
          <p:nvPr/>
        </p:nvSpPr>
        <p:spPr>
          <a:xfrm>
            <a:off x="1328410" y="3492326"/>
            <a:ext cx="3764290" cy="191590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Will be made with</a:t>
            </a:r>
          </a:p>
          <a:p>
            <a:pPr marL="0" indent="0" latinLnBrk="1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b="1" dirty="0">
                <a:sym typeface="Wingdings" panose="05000000000000000000" pitchFamily="2" charset="2"/>
              </a:rPr>
              <a:t>Frontend </a:t>
            </a:r>
          </a:p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  - HTML/CSS/</a:t>
            </a:r>
            <a:r>
              <a:rPr lang="en-US" altLang="ko-KR" b="1" dirty="0" err="1">
                <a:sym typeface="Wingdings" panose="05000000000000000000" pitchFamily="2" charset="2"/>
              </a:rPr>
              <a:t>javascript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  - d3/</a:t>
            </a:r>
            <a:r>
              <a:rPr lang="en-US" altLang="ko-KR" b="1" dirty="0" err="1">
                <a:sym typeface="Wingdings" panose="05000000000000000000" pitchFamily="2" charset="2"/>
              </a:rPr>
              <a:t>KaTeX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</a:p>
          <a:p>
            <a:pPr latinLnBrk="1"/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b="1" dirty="0">
                <a:sym typeface="Wingdings" panose="05000000000000000000" pitchFamily="2" charset="2"/>
              </a:rPr>
              <a:t>Frontend </a:t>
            </a:r>
          </a:p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    - python/Flask</a:t>
            </a:r>
          </a:p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    - </a:t>
            </a:r>
            <a:r>
              <a:rPr lang="en-US" altLang="ko-KR" b="1" dirty="0" err="1">
                <a:sym typeface="Wingdings" panose="05000000000000000000" pitchFamily="2" charset="2"/>
              </a:rPr>
              <a:t>mongodb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171450" indent="-171450" latinLnBrk="1">
              <a:buFontTx/>
              <a:buChar char="-"/>
            </a:pPr>
            <a:endParaRPr lang="en-US" altLang="ko-KR" sz="105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385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시스템개발 </a:t>
            </a:r>
            <a:r>
              <a:rPr lang="en-US" altLang="ko-KR" b="0"/>
              <a:t>: Web App </a:t>
            </a:r>
            <a:r>
              <a:rPr lang="ko-KR" altLang="en-US" b="0"/>
              <a:t>개발 개념도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22651" y="2751378"/>
            <a:ext cx="992579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000">
                <a:solidFill>
                  <a:prstClr val="black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>
                <a:latin typeface="맑은 고딕"/>
                <a:ea typeface="맑은 고딕"/>
              </a:rPr>
              <a:t>LP generation</a:t>
            </a:r>
            <a:endParaRPr kumimoji="0" lang="ko-KR" altLang="en-US" kern="0">
              <a:latin typeface="맑은 고딕"/>
              <a:ea typeface="맑은 고딕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79934" y="4475378"/>
            <a:ext cx="1673856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000">
                <a:solidFill>
                  <a:prstClr val="black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>
                <a:latin typeface="맑은 고딕"/>
                <a:ea typeface="맑은 고딕"/>
              </a:rPr>
              <a:t>Reporting/Result Analysis</a:t>
            </a:r>
            <a:endParaRPr kumimoji="0" lang="ko-KR" altLang="en-US" kern="0">
              <a:latin typeface="맑은 고딕"/>
              <a:ea typeface="맑은 고딕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922651" y="886697"/>
            <a:ext cx="938077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Browser(GUI)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7450" y="3137119"/>
            <a:ext cx="2018501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MML : GAMS, AMPL,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MathProg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866867" y="3543466"/>
            <a:ext cx="112402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file : MPS, LP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49046" y="3975514"/>
            <a:ext cx="2593980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solver :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glpk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, CPLEX, 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Gurobi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, COIN-OR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94586" y="3153229"/>
            <a:ext cx="94448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solver API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652488" y="5194623"/>
            <a:ext cx="1192955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viewer :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KaTax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653141" y="5586211"/>
            <a:ext cx="341914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Plot/Chart :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HTML5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SVG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/</a:t>
            </a: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d3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210683" y="1123917"/>
            <a:ext cx="4191189" cy="1502877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210683" y="3007143"/>
            <a:ext cx="4191189" cy="1328412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32" name="꺾인 연결선 131"/>
          <p:cNvCxnSpPr>
            <a:stCxn id="124" idx="2"/>
            <a:endCxn id="125" idx="1"/>
          </p:cNvCxnSpPr>
          <p:nvPr/>
        </p:nvCxnSpPr>
        <p:spPr>
          <a:xfrm rot="16200000" flipH="1">
            <a:off x="2560166" y="3359875"/>
            <a:ext cx="283237" cy="330166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꺾인 연결선 132"/>
          <p:cNvCxnSpPr>
            <a:stCxn id="127" idx="2"/>
            <a:endCxn id="125" idx="3"/>
          </p:cNvCxnSpPr>
          <p:nvPr/>
        </p:nvCxnSpPr>
        <p:spPr>
          <a:xfrm rot="5400000">
            <a:off x="3995299" y="3395044"/>
            <a:ext cx="267127" cy="275938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직선 화살표 연결선 133"/>
          <p:cNvCxnSpPr>
            <a:stCxn id="125" idx="2"/>
          </p:cNvCxnSpPr>
          <p:nvPr/>
        </p:nvCxnSpPr>
        <p:spPr>
          <a:xfrm>
            <a:off x="3428880" y="3789687"/>
            <a:ext cx="0" cy="1858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직사각형 134"/>
          <p:cNvSpPr/>
          <p:nvPr/>
        </p:nvSpPr>
        <p:spPr>
          <a:xfrm>
            <a:off x="1212142" y="4739004"/>
            <a:ext cx="4191189" cy="1351958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36" name="직선 화살표 연결선 135"/>
          <p:cNvCxnSpPr>
            <a:stCxn id="130" idx="2"/>
            <a:endCxn id="131" idx="0"/>
          </p:cNvCxnSpPr>
          <p:nvPr/>
        </p:nvCxnSpPr>
        <p:spPr>
          <a:xfrm>
            <a:off x="3306278" y="2626794"/>
            <a:ext cx="0" cy="380349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직선 화살표 연결선 136"/>
          <p:cNvCxnSpPr>
            <a:stCxn id="131" idx="2"/>
            <a:endCxn id="135" idx="0"/>
          </p:cNvCxnSpPr>
          <p:nvPr/>
        </p:nvCxnSpPr>
        <p:spPr>
          <a:xfrm>
            <a:off x="3306278" y="4335555"/>
            <a:ext cx="1459" cy="403449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046083" y="5206117"/>
            <a:ext cx="998991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Batch outputs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40" name="원통 139"/>
          <p:cNvSpPr/>
          <p:nvPr/>
        </p:nvSpPr>
        <p:spPr>
          <a:xfrm>
            <a:off x="5747186" y="3288804"/>
            <a:ext cx="847809" cy="753385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MySQL 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MongoDB</a:t>
            </a:r>
            <a:endParaRPr kumimoji="0" lang="ko-KR" altLang="en-US" sz="10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143" name="꺾인 연결선 142"/>
          <p:cNvCxnSpPr>
            <a:stCxn id="140" idx="1"/>
            <a:endCxn id="130" idx="3"/>
          </p:cNvCxnSpPr>
          <p:nvPr/>
        </p:nvCxnSpPr>
        <p:spPr>
          <a:xfrm rot="16200000" flipV="1">
            <a:off x="5054731" y="2222497"/>
            <a:ext cx="1413448" cy="719165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44" name="꺾인 연결선 143"/>
          <p:cNvCxnSpPr>
            <a:stCxn id="140" idx="3"/>
            <a:endCxn id="135" idx="3"/>
          </p:cNvCxnSpPr>
          <p:nvPr/>
        </p:nvCxnSpPr>
        <p:spPr>
          <a:xfrm rot="5400000">
            <a:off x="5075787" y="4369733"/>
            <a:ext cx="1372794" cy="717706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45" name="직선 화살표 연결선 144"/>
          <p:cNvCxnSpPr>
            <a:stCxn id="131" idx="3"/>
            <a:endCxn id="140" idx="2"/>
          </p:cNvCxnSpPr>
          <p:nvPr/>
        </p:nvCxnSpPr>
        <p:spPr>
          <a:xfrm flipV="1">
            <a:off x="5401872" y="3665497"/>
            <a:ext cx="345315" cy="585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2032632" y="1245114"/>
            <a:ext cx="216116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Language : HTML5/CSS/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Javascript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94798" y="1698190"/>
            <a:ext cx="1007007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RES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설계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/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구축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452729" y="2164549"/>
            <a:ext cx="130035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BAU/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시나리오 구축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193801" y="2089291"/>
            <a:ext cx="1082348" cy="400110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Variable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추가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Constraint </a:t>
            </a: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추가</a:t>
            </a:r>
          </a:p>
        </p:txBody>
      </p:sp>
      <p:cxnSp>
        <p:nvCxnSpPr>
          <p:cNvPr id="150" name="직선 화살표 연결선 149"/>
          <p:cNvCxnSpPr>
            <a:stCxn id="147" idx="2"/>
            <a:endCxn id="148" idx="0"/>
          </p:cNvCxnSpPr>
          <p:nvPr/>
        </p:nvCxnSpPr>
        <p:spPr>
          <a:xfrm>
            <a:off x="3098302" y="1944411"/>
            <a:ext cx="4605" cy="220138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직선 화살표 연결선 150"/>
          <p:cNvCxnSpPr>
            <a:stCxn id="149" idx="1"/>
            <a:endCxn id="148" idx="3"/>
          </p:cNvCxnSpPr>
          <p:nvPr/>
        </p:nvCxnSpPr>
        <p:spPr>
          <a:xfrm flipH="1" flipV="1">
            <a:off x="3753085" y="2287660"/>
            <a:ext cx="440716" cy="1686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직선 화살표 연결선 151"/>
          <p:cNvCxnSpPr/>
          <p:nvPr/>
        </p:nvCxnSpPr>
        <p:spPr>
          <a:xfrm>
            <a:off x="3074210" y="1505843"/>
            <a:ext cx="0" cy="1933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9" name="모서리가 둥근 직사각형 158"/>
          <p:cNvSpPr/>
          <p:nvPr/>
        </p:nvSpPr>
        <p:spPr>
          <a:xfrm>
            <a:off x="1360264" y="4828939"/>
            <a:ext cx="3915885" cy="114111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652488" y="4848049"/>
            <a:ext cx="2531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Web viewer : HTML5/CSS/</a:t>
            </a:r>
            <a:r>
              <a:rPr lang="en-US" altLang="ko-KR" err="1"/>
              <a:t>Javascript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9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2430858" y="251636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57" name="Text Box 136"/>
          <p:cNvSpPr txBox="1">
            <a:spLocks noChangeArrowheads="1"/>
          </p:cNvSpPr>
          <p:nvPr/>
        </p:nvSpPr>
        <p:spPr bwMode="auto">
          <a:xfrm>
            <a:off x="2502296" y="2719567"/>
            <a:ext cx="5277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oil(1)</a:t>
            </a:r>
          </a:p>
        </p:txBody>
      </p:sp>
      <p:sp>
        <p:nvSpPr>
          <p:cNvPr id="59" name="Text Box 136"/>
          <p:cNvSpPr txBox="1">
            <a:spLocks noChangeArrowheads="1"/>
          </p:cNvSpPr>
          <p:nvPr/>
        </p:nvSpPr>
        <p:spPr bwMode="auto">
          <a:xfrm>
            <a:off x="2934096" y="3040986"/>
            <a:ext cx="98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electricity(3)</a:t>
            </a:r>
          </a:p>
        </p:txBody>
      </p:sp>
      <p:sp>
        <p:nvSpPr>
          <p:cNvPr id="63" name="Text Box 136"/>
          <p:cNvSpPr txBox="1">
            <a:spLocks noChangeArrowheads="1"/>
          </p:cNvSpPr>
          <p:nvPr/>
        </p:nvSpPr>
        <p:spPr bwMode="auto">
          <a:xfrm>
            <a:off x="2718196" y="2854547"/>
            <a:ext cx="10550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kern="0" dirty="0">
                <a:solidFill>
                  <a:srgbClr val="000000"/>
                </a:solidFill>
              </a:rPr>
              <a:t>bio ethanol(2)</a:t>
            </a:r>
          </a:p>
        </p:txBody>
      </p:sp>
      <p:sp>
        <p:nvSpPr>
          <p:cNvPr id="66" name="Line 223"/>
          <p:cNvSpPr>
            <a:spLocks noChangeShapeType="1"/>
          </p:cNvSpPr>
          <p:nvPr/>
        </p:nvSpPr>
        <p:spPr bwMode="auto">
          <a:xfrm>
            <a:off x="2248296" y="3891141"/>
            <a:ext cx="466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7" name="Line 224"/>
          <p:cNvSpPr>
            <a:spLocks noChangeShapeType="1"/>
          </p:cNvSpPr>
          <p:nvPr/>
        </p:nvSpPr>
        <p:spPr bwMode="auto">
          <a:xfrm flipV="1">
            <a:off x="2243534" y="5371266"/>
            <a:ext cx="909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8" name="Line 226"/>
          <p:cNvSpPr>
            <a:spLocks noChangeShapeType="1"/>
          </p:cNvSpPr>
          <p:nvPr/>
        </p:nvSpPr>
        <p:spPr bwMode="auto">
          <a:xfrm>
            <a:off x="2938858" y="5151687"/>
            <a:ext cx="100109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2430858" y="2516367"/>
            <a:ext cx="86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energy </a:t>
            </a: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5057638" y="251319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73" name="Text Box 136"/>
          <p:cNvSpPr txBox="1">
            <a:spLocks noChangeArrowheads="1"/>
          </p:cNvSpPr>
          <p:nvPr/>
        </p:nvSpPr>
        <p:spPr bwMode="auto">
          <a:xfrm>
            <a:off x="5014776" y="2706867"/>
            <a:ext cx="16562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 err="1">
                <a:solidFill>
                  <a:srgbClr val="000000"/>
                </a:solidFill>
                <a:ea typeface="굴림" charset="-127"/>
              </a:rPr>
              <a:t>gasoline+bio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 ethanol(4)</a:t>
            </a:r>
          </a:p>
        </p:txBody>
      </p:sp>
      <p:sp>
        <p:nvSpPr>
          <p:cNvPr id="74" name="Line 233"/>
          <p:cNvSpPr>
            <a:spLocks noChangeShapeType="1"/>
          </p:cNvSpPr>
          <p:nvPr/>
        </p:nvSpPr>
        <p:spPr bwMode="auto">
          <a:xfrm>
            <a:off x="4778020" y="5034421"/>
            <a:ext cx="73840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5" name="Line 236"/>
          <p:cNvSpPr>
            <a:spLocks noChangeShapeType="1"/>
          </p:cNvSpPr>
          <p:nvPr/>
        </p:nvSpPr>
        <p:spPr bwMode="auto">
          <a:xfrm>
            <a:off x="5516425" y="3377003"/>
            <a:ext cx="857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78" name="Line 237"/>
          <p:cNvSpPr>
            <a:spLocks noChangeShapeType="1"/>
          </p:cNvSpPr>
          <p:nvPr/>
        </p:nvSpPr>
        <p:spPr bwMode="auto">
          <a:xfrm>
            <a:off x="5522027" y="4244823"/>
            <a:ext cx="847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5057638" y="2513192"/>
            <a:ext cx="1160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blended energy </a:t>
            </a:r>
          </a:p>
        </p:txBody>
      </p:sp>
      <p:sp>
        <p:nvSpPr>
          <p:cNvPr id="82" name="Text Box 8"/>
          <p:cNvSpPr txBox="1">
            <a:spLocks noChangeArrowheads="1"/>
          </p:cNvSpPr>
          <p:nvPr/>
        </p:nvSpPr>
        <p:spPr bwMode="auto">
          <a:xfrm>
            <a:off x="8023932" y="2500492"/>
            <a:ext cx="931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car demand </a:t>
            </a:r>
          </a:p>
        </p:txBody>
      </p:sp>
      <p:sp>
        <p:nvSpPr>
          <p:cNvPr id="83" name="Text Box 136"/>
          <p:cNvSpPr txBox="1">
            <a:spLocks noChangeArrowheads="1"/>
          </p:cNvSpPr>
          <p:nvPr/>
        </p:nvSpPr>
        <p:spPr bwMode="auto">
          <a:xfrm>
            <a:off x="7714370" y="2703692"/>
            <a:ext cx="16979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2,000 billion</a:t>
            </a:r>
            <a:r>
              <a:rPr lang="ko-KR" altLang="en-US" dirty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charset="-127"/>
              </a:rPr>
              <a:t>km/year(5)</a:t>
            </a:r>
          </a:p>
        </p:txBody>
      </p:sp>
      <p:sp>
        <p:nvSpPr>
          <p:cNvPr id="84" name="Line 243"/>
          <p:cNvSpPr>
            <a:spLocks noChangeShapeType="1"/>
          </p:cNvSpPr>
          <p:nvPr/>
        </p:nvSpPr>
        <p:spPr bwMode="auto">
          <a:xfrm>
            <a:off x="8187445" y="3057704"/>
            <a:ext cx="0" cy="287216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85" name="Line 246"/>
          <p:cNvSpPr>
            <a:spLocks noChangeShapeType="1"/>
          </p:cNvSpPr>
          <p:nvPr/>
        </p:nvSpPr>
        <p:spPr bwMode="auto">
          <a:xfrm>
            <a:off x="7419095" y="5486377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86" name="Text Box 247"/>
          <p:cNvSpPr txBox="1">
            <a:spLocks noChangeArrowheads="1"/>
          </p:cNvSpPr>
          <p:nvPr/>
        </p:nvSpPr>
        <p:spPr bwMode="auto">
          <a:xfrm>
            <a:off x="2243640" y="3675242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7" name="Text Box 248"/>
          <p:cNvSpPr txBox="1">
            <a:spLocks noChangeArrowheads="1"/>
          </p:cNvSpPr>
          <p:nvPr/>
        </p:nvSpPr>
        <p:spPr bwMode="auto">
          <a:xfrm>
            <a:off x="2212280" y="4360294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88" name="Text Box 249"/>
          <p:cNvSpPr txBox="1">
            <a:spLocks noChangeArrowheads="1"/>
          </p:cNvSpPr>
          <p:nvPr/>
        </p:nvSpPr>
        <p:spPr bwMode="auto">
          <a:xfrm>
            <a:off x="2234196" y="5134431"/>
            <a:ext cx="500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89" name="Text Box 252"/>
          <p:cNvSpPr txBox="1">
            <a:spLocks noChangeArrowheads="1"/>
          </p:cNvSpPr>
          <p:nvPr/>
        </p:nvSpPr>
        <p:spPr bwMode="auto">
          <a:xfrm>
            <a:off x="4861223" y="4850610"/>
            <a:ext cx="6703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10/9</a:t>
            </a:r>
          </a:p>
        </p:txBody>
      </p:sp>
      <p:sp>
        <p:nvSpPr>
          <p:cNvPr id="90" name="Text Box 253"/>
          <p:cNvSpPr txBox="1">
            <a:spLocks noChangeArrowheads="1"/>
          </p:cNvSpPr>
          <p:nvPr/>
        </p:nvSpPr>
        <p:spPr bwMode="auto">
          <a:xfrm>
            <a:off x="7368295" y="309601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15km</a:t>
            </a:r>
          </a:p>
        </p:txBody>
      </p:sp>
      <p:sp>
        <p:nvSpPr>
          <p:cNvPr id="91" name="Line 257"/>
          <p:cNvSpPr>
            <a:spLocks noChangeShapeType="1"/>
          </p:cNvSpPr>
          <p:nvPr/>
        </p:nvSpPr>
        <p:spPr bwMode="auto">
          <a:xfrm flipV="1">
            <a:off x="2726134" y="4913976"/>
            <a:ext cx="121256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2" name="Text Box 259"/>
          <p:cNvSpPr txBox="1">
            <a:spLocks noChangeArrowheads="1"/>
          </p:cNvSpPr>
          <p:nvPr/>
        </p:nvSpPr>
        <p:spPr bwMode="auto">
          <a:xfrm>
            <a:off x="5653143" y="4052313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4" name="Text Box 261"/>
          <p:cNvSpPr txBox="1">
            <a:spLocks noChangeArrowheads="1"/>
          </p:cNvSpPr>
          <p:nvPr/>
        </p:nvSpPr>
        <p:spPr bwMode="auto">
          <a:xfrm>
            <a:off x="5616702" y="5290933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95" name="Text Box 262"/>
          <p:cNvSpPr txBox="1">
            <a:spLocks noChangeArrowheads="1"/>
          </p:cNvSpPr>
          <p:nvPr/>
        </p:nvSpPr>
        <p:spPr bwMode="auto">
          <a:xfrm>
            <a:off x="5678803" y="3185747"/>
            <a:ext cx="487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 liter</a:t>
            </a:r>
          </a:p>
        </p:txBody>
      </p:sp>
      <p:sp>
        <p:nvSpPr>
          <p:cNvPr id="96" name="Line 271"/>
          <p:cNvSpPr>
            <a:spLocks noChangeShapeType="1"/>
          </p:cNvSpPr>
          <p:nvPr/>
        </p:nvSpPr>
        <p:spPr bwMode="auto">
          <a:xfrm>
            <a:off x="2248295" y="4572178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7" name="Line 272"/>
          <p:cNvSpPr>
            <a:spLocks noChangeShapeType="1"/>
          </p:cNvSpPr>
          <p:nvPr/>
        </p:nvSpPr>
        <p:spPr bwMode="auto">
          <a:xfrm flipV="1">
            <a:off x="3167889" y="5514952"/>
            <a:ext cx="321531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99" name="Text Box 274"/>
          <p:cNvSpPr txBox="1">
            <a:spLocks noChangeArrowheads="1"/>
          </p:cNvSpPr>
          <p:nvPr/>
        </p:nvSpPr>
        <p:spPr bwMode="auto">
          <a:xfrm>
            <a:off x="3263383" y="4694560"/>
            <a:ext cx="47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02" name="Text Box 253"/>
          <p:cNvSpPr txBox="1">
            <a:spLocks noChangeArrowheads="1"/>
          </p:cNvSpPr>
          <p:nvPr/>
        </p:nvSpPr>
        <p:spPr bwMode="auto">
          <a:xfrm>
            <a:off x="7346070" y="5243867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10km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03" name="Line 271"/>
          <p:cNvSpPr>
            <a:spLocks noChangeShapeType="1"/>
          </p:cNvSpPr>
          <p:nvPr/>
        </p:nvSpPr>
        <p:spPr bwMode="auto">
          <a:xfrm>
            <a:off x="7431606" y="3367478"/>
            <a:ext cx="76044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0" name="Line 272"/>
          <p:cNvSpPr>
            <a:spLocks noChangeShapeType="1"/>
          </p:cNvSpPr>
          <p:nvPr/>
        </p:nvSpPr>
        <p:spPr bwMode="auto">
          <a:xfrm flipV="1">
            <a:off x="3159521" y="4467103"/>
            <a:ext cx="3209101" cy="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1" name="Text Box 260"/>
          <p:cNvSpPr txBox="1">
            <a:spLocks noChangeArrowheads="1"/>
          </p:cNvSpPr>
          <p:nvPr/>
        </p:nvSpPr>
        <p:spPr bwMode="auto">
          <a:xfrm>
            <a:off x="5616719" y="4277717"/>
            <a:ext cx="5277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 err="1">
                <a:solidFill>
                  <a:srgbClr val="000000"/>
                </a:solidFill>
              </a:rPr>
              <a:t>3KWh</a:t>
            </a:r>
            <a:endParaRPr lang="en-US" altLang="ko-KR" sz="1000" kern="0" dirty="0">
              <a:solidFill>
                <a:srgbClr val="000000"/>
              </a:solidFill>
            </a:endParaRPr>
          </a:p>
        </p:txBody>
      </p:sp>
      <p:sp>
        <p:nvSpPr>
          <p:cNvPr id="112" name="Line 237"/>
          <p:cNvSpPr>
            <a:spLocks noChangeShapeType="1"/>
          </p:cNvSpPr>
          <p:nvPr/>
        </p:nvSpPr>
        <p:spPr bwMode="auto">
          <a:xfrm>
            <a:off x="7420422" y="4339035"/>
            <a:ext cx="771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3" name="Text Box 253"/>
          <p:cNvSpPr txBox="1">
            <a:spLocks noChangeArrowheads="1"/>
          </p:cNvSpPr>
          <p:nvPr/>
        </p:nvSpPr>
        <p:spPr bwMode="auto">
          <a:xfrm>
            <a:off x="7348791" y="4106874"/>
            <a:ext cx="8413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</a:rPr>
              <a:t>50km</a:t>
            </a:r>
          </a:p>
        </p:txBody>
      </p:sp>
      <p:sp>
        <p:nvSpPr>
          <p:cNvPr id="106" name="Rectangle 7"/>
          <p:cNvSpPr>
            <a:spLocks noChangeArrowheads="1"/>
          </p:cNvSpPr>
          <p:nvPr/>
        </p:nvSpPr>
        <p:spPr bwMode="auto">
          <a:xfrm>
            <a:off x="6379561" y="4175761"/>
            <a:ext cx="103387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plug-in hybrid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377526" y="417533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6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1" name="Rectangle 7"/>
          <p:cNvSpPr>
            <a:spLocks noChangeArrowheads="1"/>
          </p:cNvSpPr>
          <p:nvPr/>
        </p:nvSpPr>
        <p:spPr bwMode="auto">
          <a:xfrm>
            <a:off x="6376464" y="3178933"/>
            <a:ext cx="1050501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ea typeface="굴림" charset="-127"/>
              </a:rPr>
              <a:t>    </a:t>
            </a:r>
            <a:r>
              <a:rPr lang="en-US" altLang="ko-KR" sz="1000" kern="0" dirty="0">
                <a:solidFill>
                  <a:srgbClr val="000000"/>
                </a:solidFill>
              </a:rPr>
              <a:t>middle car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377061" y="3178917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5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3" name="Rectangle 7"/>
          <p:cNvSpPr>
            <a:spLocks noChangeArrowheads="1"/>
          </p:cNvSpPr>
          <p:nvPr/>
        </p:nvSpPr>
        <p:spPr bwMode="auto">
          <a:xfrm>
            <a:off x="6372078" y="5306460"/>
            <a:ext cx="105488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electric car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372021" y="5303444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5" name="Rectangle 7"/>
          <p:cNvSpPr>
            <a:spLocks noChangeArrowheads="1"/>
          </p:cNvSpPr>
          <p:nvPr/>
        </p:nvSpPr>
        <p:spPr bwMode="auto">
          <a:xfrm>
            <a:off x="3941415" y="4850038"/>
            <a:ext cx="828675" cy="361171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    BE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39954" y="4850829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Rectangle 7"/>
          <p:cNvSpPr>
            <a:spLocks noChangeArrowheads="1"/>
          </p:cNvSpPr>
          <p:nvPr/>
        </p:nvSpPr>
        <p:spPr bwMode="auto">
          <a:xfrm>
            <a:off x="1409486" y="5223021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electricity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409429" y="5219630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3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1421265" y="4405840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bio ethanol</a:t>
            </a:r>
          </a:p>
          <a:p>
            <a:pPr indent="85725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carrier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21208" y="4401672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2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131" name="Rectangle 7"/>
          <p:cNvSpPr>
            <a:spLocks noChangeArrowheads="1"/>
          </p:cNvSpPr>
          <p:nvPr/>
        </p:nvSpPr>
        <p:spPr bwMode="auto">
          <a:xfrm>
            <a:off x="1421265" y="3717419"/>
            <a:ext cx="82867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8890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>
                <a:solidFill>
                  <a:srgbClr val="000000"/>
                </a:solidFill>
                <a:ea typeface="굴림" charset="-127"/>
              </a:rPr>
              <a:t>oil carrier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421264" y="3713163"/>
            <a:ext cx="147256" cy="150312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e-DE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1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defRPr>
            </a:lvl1pPr>
          </a:lstStyle>
          <a:p>
            <a:r>
              <a:rPr lang="en-US" altLang="ko-KR" sz="800">
                <a:solidFill>
                  <a:srgbClr val="FF0000"/>
                </a:solidFill>
              </a:rPr>
              <a:t>1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77" name="Line 243"/>
          <p:cNvSpPr>
            <a:spLocks noChangeShapeType="1"/>
          </p:cNvSpPr>
          <p:nvPr/>
        </p:nvSpPr>
        <p:spPr bwMode="auto">
          <a:xfrm>
            <a:off x="5516425" y="3002852"/>
            <a:ext cx="0" cy="28721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8" name="Line 243"/>
          <p:cNvSpPr>
            <a:spLocks noChangeShapeType="1"/>
          </p:cNvSpPr>
          <p:nvPr/>
        </p:nvSpPr>
        <p:spPr bwMode="auto">
          <a:xfrm flipH="1">
            <a:off x="3152376" y="3331164"/>
            <a:ext cx="0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109" name="Line 243"/>
          <p:cNvSpPr>
            <a:spLocks noChangeShapeType="1"/>
          </p:cNvSpPr>
          <p:nvPr/>
        </p:nvSpPr>
        <p:spPr bwMode="auto">
          <a:xfrm flipH="1">
            <a:off x="2938858" y="3096017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>
              <a:solidFill>
                <a:srgbClr val="000000"/>
              </a:solidFill>
            </a:endParaRPr>
          </a:p>
        </p:txBody>
      </p:sp>
      <p:sp>
        <p:nvSpPr>
          <p:cNvPr id="114" name="Line 243"/>
          <p:cNvSpPr>
            <a:spLocks noChangeShapeType="1"/>
          </p:cNvSpPr>
          <p:nvPr/>
        </p:nvSpPr>
        <p:spPr bwMode="auto">
          <a:xfrm flipH="1">
            <a:off x="2726133" y="2950360"/>
            <a:ext cx="1364" cy="25438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rgbClr val="000000"/>
              </a:solidFill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1407009" y="5805271"/>
            <a:ext cx="898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energy tech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989425" y="5805271"/>
            <a:ext cx="942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process tech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6309620" y="5805271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latinLnBrk="1" hangingPunct="1"/>
            <a:r>
              <a:rPr lang="en-US" altLang="ko-KR" u="sng">
                <a:solidFill>
                  <a:srgbClr val="000000"/>
                </a:solidFill>
                <a:ea typeface="굴림" charset="-127"/>
              </a:rPr>
              <a:t>demand tech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RES example : parameters(inventory data)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99530" y="1821022"/>
                <a:ext cx="4845046" cy="479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dirty="0"/>
                  <a:t>  : the capacity variable of technology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𝑖</m:t>
                    </m:r>
                    <m:r>
                      <a:rPr lang="en-US" altLang="ko-KR" i="1">
                        <a:latin typeface="Cambria Math"/>
                      </a:rPr>
                      <m:t>∈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dirty="0"/>
                  <a:t> : the activity variable of technology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𝑖</m:t>
                    </m:r>
                    <m:r>
                      <a:rPr lang="en-US" altLang="ko-KR" i="1">
                        <a:latin typeface="Cambria Math"/>
                      </a:rPr>
                      <m:t>∈</m:t>
                    </m:r>
                    <m:r>
                      <a:rPr lang="en-US" altLang="ko-KR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i="1">
                        <a:latin typeface="Cambria Math"/>
                      </a:rPr>
                      <m:t>𝑡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30" y="1821022"/>
                <a:ext cx="4845046" cy="479234"/>
              </a:xfrm>
              <a:prstGeom prst="rect">
                <a:avLst/>
              </a:prstGeom>
              <a:blipFill>
                <a:blip r:embed="rId2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 Box 274"/>
          <p:cNvSpPr txBox="1">
            <a:spLocks noChangeArrowheads="1"/>
          </p:cNvSpPr>
          <p:nvPr/>
        </p:nvSpPr>
        <p:spPr bwMode="auto">
          <a:xfrm>
            <a:off x="3280379" y="4960117"/>
            <a:ext cx="5154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</a:rPr>
              <a:t>10/81</a:t>
            </a:r>
          </a:p>
        </p:txBody>
      </p:sp>
      <p:sp>
        <p:nvSpPr>
          <p:cNvPr id="62" name="Text Box 136"/>
          <p:cNvSpPr txBox="1">
            <a:spLocks noChangeArrowheads="1"/>
          </p:cNvSpPr>
          <p:nvPr/>
        </p:nvSpPr>
        <p:spPr bwMode="auto">
          <a:xfrm>
            <a:off x="792814" y="930223"/>
            <a:ext cx="537038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general parameter : model period, discount rate, etc.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 costs : investment cost, fixed </a:t>
            </a:r>
            <a:r>
              <a:rPr lang="en-US" altLang="ko-KR" sz="1400" kern="0" dirty="0" err="1">
                <a:solidFill>
                  <a:srgbClr val="000000"/>
                </a:solidFill>
              </a:rPr>
              <a:t>O&amp;M</a:t>
            </a:r>
            <a:r>
              <a:rPr lang="en-US" altLang="ko-KR" sz="1400" kern="0" dirty="0">
                <a:solidFill>
                  <a:srgbClr val="000000"/>
                </a:solidFill>
              </a:rPr>
              <a:t> cost, variable cost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historic capacity, lifetime, first year, last year, </a:t>
            </a:r>
            <a:r>
              <a:rPr lang="en-US" altLang="ko-KR" sz="1400" kern="0" dirty="0" err="1">
                <a:solidFill>
                  <a:srgbClr val="000000"/>
                </a:solidFill>
              </a:rPr>
              <a:t>availablility</a:t>
            </a:r>
            <a:r>
              <a:rPr lang="en-US" altLang="ko-KR" sz="1400" kern="0" dirty="0">
                <a:solidFill>
                  <a:srgbClr val="000000"/>
                </a:solidFill>
              </a:rPr>
              <a:t> factor, etc.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400" kern="0" dirty="0">
                <a:solidFill>
                  <a:srgbClr val="000000"/>
                </a:solidFill>
              </a:rPr>
              <a:t>decision variables</a:t>
            </a:r>
          </a:p>
        </p:txBody>
      </p:sp>
    </p:spTree>
    <p:extLst>
      <p:ext uri="{BB962C8B-B14F-4D97-AF65-F5344CB8AC3E}">
        <p14:creationId xmlns:p14="http://schemas.microsoft.com/office/powerpoint/2010/main" val="1996717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/>
              <a:t>시스템개발 </a:t>
            </a:r>
            <a:r>
              <a:rPr lang="en-US" altLang="ko-KR" b="0"/>
              <a:t>: SW System/UI </a:t>
            </a:r>
            <a:r>
              <a:rPr lang="ko-KR" altLang="en-US" b="0"/>
              <a:t>개발 방법론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850602" y="2908598"/>
            <a:ext cx="611065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UI 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구현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1018" y="3161741"/>
            <a:ext cx="3452831" cy="64448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01100" y="1573128"/>
            <a:ext cx="2821350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RES/Dummy/Constraint </a:t>
            </a:r>
            <a:r>
              <a:rPr kumimoji="0" lang="ko-KR" altLang="en-US" sz="1000" kern="0" dirty="0">
                <a:solidFill>
                  <a:prstClr val="black"/>
                </a:solidFill>
                <a:latin typeface="맑은 고딕"/>
                <a:ea typeface="맑은 고딕"/>
              </a:rPr>
              <a:t>입출력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60534" y="1819162"/>
            <a:ext cx="2628220" cy="61061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6018" y="1969827"/>
            <a:ext cx="49725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noProof="0">
                <a:solidFill>
                  <a:prstClr val="black"/>
                </a:solidFill>
                <a:latin typeface="맑은 고딕"/>
                <a:ea typeface="맑은 고딕"/>
              </a:rPr>
              <a:t>JSON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2620" y="3299464"/>
            <a:ext cx="1547218" cy="400110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HTML5/CSS3/</a:t>
            </a:r>
            <a:r>
              <a:rPr kumimoji="0" lang="en-US" altLang="ko-KR" sz="10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Javascript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for client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0602" y="4263192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LP 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구현</a:t>
            </a: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kern="0">
                <a:solidFill>
                  <a:prstClr val="black"/>
                </a:solidFill>
                <a:latin typeface="맑은 고딕"/>
                <a:ea typeface="맑은 고딕"/>
              </a:rPr>
              <a:t>실행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3868" y="4509413"/>
            <a:ext cx="1526557" cy="1142343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8063" y="4736283"/>
            <a:ext cx="55816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LP API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80261" y="5183311"/>
            <a:ext cx="1045479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glpk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(LP Solver)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697146" y="4986244"/>
            <a:ext cx="0" cy="193327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3" name="직사각형 42"/>
          <p:cNvSpPr/>
          <p:nvPr/>
        </p:nvSpPr>
        <p:spPr>
          <a:xfrm>
            <a:off x="3698139" y="4233459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black"/>
                </a:solidFill>
                <a:latin typeface="맑은 고딕"/>
                <a:ea typeface="맑은 고딕"/>
              </a:rPr>
              <a:t>LP viewer</a:t>
            </a:r>
            <a:endParaRPr kumimoji="0" lang="ko-KR" altLang="en-US" sz="1800" ker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57571" y="4478676"/>
            <a:ext cx="1417433" cy="70089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95219" y="4706012"/>
            <a:ext cx="542136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KaTeX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56" name="꺾인 연결선 55"/>
          <p:cNvCxnSpPr>
            <a:stCxn id="15" idx="1"/>
            <a:endCxn id="5" idx="1"/>
          </p:cNvCxnSpPr>
          <p:nvPr/>
        </p:nvCxnSpPr>
        <p:spPr>
          <a:xfrm rot="10800000" flipV="1">
            <a:off x="1850602" y="2124471"/>
            <a:ext cx="9932" cy="907237"/>
          </a:xfrm>
          <a:prstGeom prst="bentConnector3">
            <a:avLst>
              <a:gd name="adj1" fmla="val 2401651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8" name="꺾인 연결선 57"/>
          <p:cNvCxnSpPr>
            <a:stCxn id="6" idx="1"/>
            <a:endCxn id="28" idx="1"/>
          </p:cNvCxnSpPr>
          <p:nvPr/>
        </p:nvCxnSpPr>
        <p:spPr>
          <a:xfrm rot="10800000" flipH="1" flipV="1">
            <a:off x="1881018" y="3483983"/>
            <a:ext cx="52850" cy="1596601"/>
          </a:xfrm>
          <a:prstGeom prst="bentConnector3">
            <a:avLst>
              <a:gd name="adj1" fmla="val -432545"/>
            </a:avLst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0" name="직선 화살표 연결선 59"/>
          <p:cNvCxnSpPr/>
          <p:nvPr/>
        </p:nvCxnSpPr>
        <p:spPr>
          <a:xfrm>
            <a:off x="3460425" y="5006554"/>
            <a:ext cx="297146" cy="0"/>
          </a:xfrm>
          <a:prstGeom prst="straightConnector1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7" name="직사각형 66"/>
          <p:cNvSpPr/>
          <p:nvPr/>
        </p:nvSpPr>
        <p:spPr>
          <a:xfrm>
            <a:off x="4195219" y="5424788"/>
            <a:ext cx="2593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 err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JSON</a:t>
            </a:r>
            <a:r>
              <a:rPr kumimoji="0" lang="en-US" altLang="ko-KR" kern="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JavaScript Object Notation</a:t>
            </a:r>
          </a:p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HTML : </a:t>
            </a:r>
            <a:r>
              <a:rPr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HyperText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Markup Language</a:t>
            </a:r>
          </a:p>
          <a:p>
            <a:r>
              <a:rPr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CSS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 : Cascading Style Sheets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78245" y="3360872"/>
            <a:ext cx="1023037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PHP for</a:t>
            </a:r>
            <a:r>
              <a:rPr kumimoji="0" lang="en-US" altLang="ko-KR" sz="10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server</a:t>
            </a: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05830" y="4173746"/>
            <a:ext cx="970672" cy="24622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RES drawer</a:t>
            </a:r>
            <a:endParaRPr kumimoji="0" lang="ko-KR" altLang="en-US" sz="18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5262" y="4418963"/>
            <a:ext cx="1417433" cy="700895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02910" y="4646299"/>
            <a:ext cx="332142" cy="246221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d3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9" name="꺾인 연결선 8"/>
          <p:cNvCxnSpPr>
            <a:stCxn id="6" idx="3"/>
            <a:endCxn id="39" idx="0"/>
          </p:cNvCxnSpPr>
          <p:nvPr/>
        </p:nvCxnSpPr>
        <p:spPr>
          <a:xfrm>
            <a:off x="5333849" y="3483984"/>
            <a:ext cx="557317" cy="689762"/>
          </a:xfrm>
          <a:prstGeom prst="bentConnector2">
            <a:avLst/>
          </a:prstGeom>
          <a:noFill/>
          <a:ln w="9525" cap="flat" cmpd="sng" algn="ctr">
            <a:solidFill>
              <a:srgbClr val="183883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직사각형 2"/>
          <p:cNvSpPr/>
          <p:nvPr/>
        </p:nvSpPr>
        <p:spPr>
          <a:xfrm>
            <a:off x="1457375" y="867819"/>
            <a:ext cx="3440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Web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BufEEE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: http://cat.ks.ac.kr/RES4/res.php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772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RES/</a:t>
            </a:r>
            <a:r>
              <a:rPr lang="ko-KR" altLang="en-US" dirty="0"/>
              <a:t>에너지 폼 </a:t>
            </a:r>
            <a:r>
              <a:rPr lang="en-US" altLang="ko-KR" dirty="0"/>
              <a:t>UI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8160" y="48101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40527" y="5934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78082" y="10506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" y="1229019"/>
            <a:ext cx="9230031" cy="43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4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Dummy variable</a:t>
            </a:r>
            <a:r>
              <a:rPr lang="ko-KR" altLang="en-US" dirty="0"/>
              <a:t>의 </a:t>
            </a:r>
            <a:r>
              <a:rPr lang="en-US" altLang="ko-KR" dirty="0" err="1"/>
              <a:t>JSON</a:t>
            </a:r>
            <a:r>
              <a:rPr lang="ko-KR" altLang="en-US" dirty="0"/>
              <a:t> 표현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8160" y="481012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40527" y="5934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78082" y="105063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846813"/>
            <a:ext cx="8734425" cy="1238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 bwMode="auto">
              <a:xfrm>
                <a:off x="899943" y="841751"/>
                <a:ext cx="8010525" cy="1076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•"/>
                  <a:defRPr sz="12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–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Char char="»"/>
                  <a:defRPr sz="10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B4CCE2"/>
                  </a:buClr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altLang="ko-KR" kern="0" dirty="0">
                    <a:solidFill>
                      <a:schemeClr val="tx1"/>
                    </a:solidFill>
                  </a:rPr>
                  <a:t>Dummy variable set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 ker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altLang="ko-KR" b="0" i="0" kern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1" kern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kern="0" dirty="0">
                    <a:solidFill>
                      <a:schemeClr val="tx1"/>
                    </a:solidFill>
                  </a:rPr>
                  <a:t>dummy variable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  <m:sup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kern="0" dirty="0">
                    <a:solidFill>
                      <a:schemeClr val="tx1"/>
                    </a:solidFill>
                  </a:rPr>
                  <a:t>  for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𝑑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endParaRPr lang="en-US" altLang="ko-KR" kern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ko-KR" altLang="en-US" kern="0" dirty="0">
                    <a:solidFill>
                      <a:schemeClr val="tx1"/>
                    </a:solidFill>
                  </a:rPr>
                  <a:t>모든 </a:t>
                </a:r>
                <a:r>
                  <a:rPr lang="ko-KR" altLang="en-US" kern="0" dirty="0" err="1">
                    <a:solidFill>
                      <a:schemeClr val="tx1"/>
                    </a:solidFill>
                  </a:rPr>
                  <a:t>제약식에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′⊆</m:t>
                    </m:r>
                    <m:r>
                      <a:rPr lang="en-US" altLang="ko-KR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ko-KR" altLang="en-US" kern="0" dirty="0">
                    <a:solidFill>
                      <a:schemeClr val="tx1"/>
                    </a:solidFill>
                  </a:rPr>
                  <a:t>를</a:t>
                </a:r>
                <a:r>
                  <a:rPr lang="en-US" altLang="ko-KR" kern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kern="0" dirty="0">
                    <a:solidFill>
                      <a:schemeClr val="tx1"/>
                    </a:solidFill>
                  </a:rPr>
                  <a:t>포함하도록 변형</a:t>
                </a:r>
                <a:endParaRPr lang="en-US" altLang="ko-KR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943" y="841751"/>
                <a:ext cx="8010525" cy="1076259"/>
              </a:xfrm>
              <a:prstGeom prst="rect">
                <a:avLst/>
              </a:prstGeom>
              <a:blipFill>
                <a:blip r:embed="rId3"/>
                <a:stretch>
                  <a:fillRect l="-152" t="-11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13" y="3542744"/>
            <a:ext cx="8615129" cy="18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7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 </a:t>
            </a:r>
            <a:r>
              <a:rPr lang="en-US" altLang="ko-KR" dirty="0" err="1"/>
              <a:t>KaTeX</a:t>
            </a:r>
            <a:r>
              <a:rPr lang="ko-KR" altLang="en-US" dirty="0"/>
              <a:t>를 통한 </a:t>
            </a:r>
            <a:r>
              <a:rPr lang="en-US" altLang="ko-KR" dirty="0"/>
              <a:t>LP </a:t>
            </a:r>
            <a:r>
              <a:rPr lang="ko-KR" altLang="en-US" dirty="0"/>
              <a:t>수식의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66240" y="58928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4" y="782738"/>
            <a:ext cx="7481356" cy="54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시스템개발 </a:t>
            </a:r>
            <a:r>
              <a:rPr lang="en-US" altLang="ko-KR" b="0" dirty="0"/>
              <a:t>: </a:t>
            </a:r>
            <a:r>
              <a:rPr lang="en-US" altLang="ko-KR" dirty="0"/>
              <a:t>d3</a:t>
            </a:r>
            <a:r>
              <a:rPr lang="ko-KR" altLang="en-US" dirty="0"/>
              <a:t>를 이용한 </a:t>
            </a:r>
            <a:r>
              <a:rPr lang="en-US" altLang="ko-KR" dirty="0"/>
              <a:t>output viewer</a:t>
            </a:r>
            <a:r>
              <a:rPr lang="ko-KR" altLang="en-US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66240" y="58928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4251" y="1197616"/>
            <a:ext cx="11975501" cy="71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8" y="919064"/>
            <a:ext cx="9675424" cy="46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4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6" name="제목 4"/>
          <p:cNvSpPr txBox="1">
            <a:spLocks/>
          </p:cNvSpPr>
          <p:nvPr/>
        </p:nvSpPr>
        <p:spPr bwMode="auto">
          <a:xfrm>
            <a:off x="689610" y="727023"/>
            <a:ext cx="6753225" cy="78016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3. GAMS-python-Excel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419147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2DF4A-FCE4-4E91-B1F5-B3F3D875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GAMS-python-Excel </a:t>
            </a:r>
            <a:r>
              <a:rPr lang="ko-KR" altLang="en-US" dirty="0"/>
              <a:t>연동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AC17A-29C7-4804-99C5-B0B9F7BD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453E50-051B-4588-B690-A3D2ECAF4624}"/>
              </a:ext>
            </a:extLst>
          </p:cNvPr>
          <p:cNvSpPr/>
          <p:nvPr/>
        </p:nvSpPr>
        <p:spPr>
          <a:xfrm>
            <a:off x="195218" y="1172349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Excel(Data Provider)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1DBA7-C3AE-49DB-AEB9-CCF84EEDD423}"/>
              </a:ext>
            </a:extLst>
          </p:cNvPr>
          <p:cNvSpPr/>
          <p:nvPr/>
        </p:nvSpPr>
        <p:spPr>
          <a:xfrm>
            <a:off x="6554963" y="1440871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Python(</a:t>
            </a:r>
            <a:r>
              <a:rPr lang="ko-KR" altLang="en-US" b="0" kern="0" dirty="0">
                <a:solidFill>
                  <a:prstClr val="black"/>
                </a:solidFill>
                <a:latin typeface="맑은 고딕"/>
                <a:ea typeface="맑은 고딕"/>
              </a:rPr>
              <a:t>통합 환경제공</a:t>
            </a: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4D1CF-3C60-4F11-AC21-54200012B2AA}"/>
              </a:ext>
            </a:extLst>
          </p:cNvPr>
          <p:cNvSpPr txBox="1"/>
          <p:nvPr/>
        </p:nvSpPr>
        <p:spPr>
          <a:xfrm>
            <a:off x="6554963" y="1717870"/>
            <a:ext cx="1159566" cy="553998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>
              <a:defRPr/>
            </a:pPr>
            <a:r>
              <a:rPr lang="en-US" altLang="ko-KR" sz="1000" noProof="0" dirty="0"/>
              <a:t>   </a:t>
            </a:r>
            <a:r>
              <a:rPr lang="en-US" altLang="ko-KR" sz="1000" noProof="0" dirty="0" err="1"/>
              <a:t>xlwings</a:t>
            </a:r>
            <a:endParaRPr lang="en-US" altLang="ko-KR" sz="1000" noProof="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r>
              <a:rPr lang="en-US" altLang="ko-KR" sz="1000" dirty="0"/>
              <a:t>   GAMS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5C9E6D-348E-4551-B1FD-2AFD69DF2E09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4985252" y="1994869"/>
            <a:ext cx="1569711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4DD76E-E5A5-43B9-82D8-DD22D0927974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134746" y="2271868"/>
            <a:ext cx="0" cy="92425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9320AE-D0C1-4489-BCD8-AC5DB93E3929}"/>
              </a:ext>
            </a:extLst>
          </p:cNvPr>
          <p:cNvSpPr/>
          <p:nvPr/>
        </p:nvSpPr>
        <p:spPr>
          <a:xfrm>
            <a:off x="6637994" y="3196122"/>
            <a:ext cx="2085708" cy="27699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kern="0" dirty="0">
                <a:solidFill>
                  <a:prstClr val="black"/>
                </a:solidFill>
                <a:latin typeface="맑은 고딕"/>
                <a:ea typeface="맑은 고딕"/>
              </a:rPr>
              <a:t>GAMS(model/data)</a:t>
            </a:r>
            <a:endParaRPr lang="ko-KR" altLang="en-US" sz="1800" b="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6EC21-B3B0-45CA-80E5-36642ADD87AF}"/>
              </a:ext>
            </a:extLst>
          </p:cNvPr>
          <p:cNvSpPr txBox="1"/>
          <p:nvPr/>
        </p:nvSpPr>
        <p:spPr>
          <a:xfrm>
            <a:off x="6637993" y="3473121"/>
            <a:ext cx="1505357" cy="1323439"/>
          </a:xfrm>
          <a:prstGeom prst="rect">
            <a:avLst/>
          </a:prstGeom>
          <a:solidFill>
            <a:srgbClr val="0067AF">
              <a:lumMod val="20000"/>
              <a:lumOff val="80000"/>
            </a:srgbClr>
          </a:solidFill>
          <a:ln w="9525" cap="flat" cmpd="sng" algn="ctr">
            <a:solidFill>
              <a:srgbClr val="183883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>
              <a:defRPr/>
            </a:pPr>
            <a:r>
              <a:rPr lang="en-US" altLang="ko-KR" sz="1000" noProof="0" dirty="0"/>
              <a:t>    </a:t>
            </a:r>
            <a:r>
              <a:rPr lang="en-US" altLang="ko-KR" sz="1000" noProof="0" dirty="0" err="1"/>
              <a:t>tr_model_vi.gms</a:t>
            </a:r>
            <a:endParaRPr lang="en-US" altLang="ko-KR" sz="1000" noProof="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r>
              <a:rPr kumimoji="0" lang="en-US" altLang="ko-KR" sz="1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    </a:t>
            </a:r>
            <a:r>
              <a:rPr kumimoji="0" lang="en-US" altLang="ko-KR" sz="1000" b="0" i="0" u="none" strike="noStrike" kern="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rPr>
              <a:t>tr</a:t>
            </a:r>
            <a:r>
              <a:rPr lang="en-US" altLang="ko-KR" sz="1000" dirty="0" err="1"/>
              <a:t>_data_vi.gms</a:t>
            </a:r>
            <a:endParaRPr lang="en-US" altLang="ko-KR" sz="1000" dirty="0"/>
          </a:p>
          <a:p>
            <a:pPr algn="l">
              <a:defRPr/>
            </a:pPr>
            <a:endParaRPr lang="en-US" altLang="ko-KR" sz="100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endParaRPr lang="en-US" altLang="ko-KR" sz="1000" dirty="0"/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algn="l">
              <a:defRPr/>
            </a:pPr>
            <a:endParaRPr kumimoji="0" lang="en-US" altLang="ko-KR" sz="1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FD2CBE-677F-43D1-A729-A5006712690E}"/>
              </a:ext>
            </a:extLst>
          </p:cNvPr>
          <p:cNvSpPr/>
          <p:nvPr/>
        </p:nvSpPr>
        <p:spPr>
          <a:xfrm>
            <a:off x="6886838" y="4134840"/>
            <a:ext cx="945931" cy="501551"/>
          </a:xfrm>
          <a:prstGeom prst="rect">
            <a:avLst/>
          </a:prstGeom>
          <a:solidFill>
            <a:srgbClr val="CCECFF"/>
          </a:solidFill>
          <a:ln w="3175" algn="ctr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Solver</a:t>
            </a:r>
          </a:p>
          <a:p>
            <a:pPr algn="ctr" eaLnBrk="1" latinLnBrk="1" hangingPunct="1"/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- </a:t>
            </a:r>
            <a:r>
              <a:rPr kumimoji="0" lang="en-US" altLang="ko-KR" sz="1000" kern="0" dirty="0" err="1">
                <a:solidFill>
                  <a:prstClr val="black"/>
                </a:solidFill>
                <a:latin typeface="맑은 고딕"/>
                <a:ea typeface="맑은 고딕"/>
              </a:rPr>
              <a:t>cplex</a:t>
            </a:r>
            <a:r>
              <a:rPr kumimoji="0" lang="en-US" altLang="ko-KR" sz="1000" kern="0" dirty="0">
                <a:solidFill>
                  <a:prstClr val="black"/>
                </a:solidFill>
                <a:latin typeface="맑은 고딕"/>
                <a:ea typeface="맑은 고딕"/>
              </a:rPr>
              <a:t> ...</a:t>
            </a:r>
            <a:endParaRPr kumimoji="0" lang="ko-KR" altLang="en-US" sz="1000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BE0EE8-A5AD-4CEE-8F58-AA0F77A15BA4}"/>
              </a:ext>
            </a:extLst>
          </p:cNvPr>
          <p:cNvSpPr/>
          <p:nvPr/>
        </p:nvSpPr>
        <p:spPr>
          <a:xfrm>
            <a:off x="5076454" y="2965290"/>
            <a:ext cx="1560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dirty="0"/>
              <a:t>data generation for GAMS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47CC41-33A6-4883-9D71-7B1929CD3901}"/>
              </a:ext>
            </a:extLst>
          </p:cNvPr>
          <p:cNvSpPr/>
          <p:nvPr/>
        </p:nvSpPr>
        <p:spPr>
          <a:xfrm>
            <a:off x="5151767" y="1576692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dirty="0"/>
              <a:t>data read/write</a:t>
            </a:r>
          </a:p>
          <a:p>
            <a:pPr>
              <a:defRPr/>
            </a:pPr>
            <a:r>
              <a:rPr lang="en-US" altLang="ko-KR" sz="1000" dirty="0"/>
              <a:t>from Excel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9016CE-3B7D-4858-89AA-BC112280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7" y="1449348"/>
            <a:ext cx="4790035" cy="3501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D9624E-9D91-4E4E-844C-6EBC960950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92609" y="2857249"/>
            <a:ext cx="2334766" cy="1073556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C441C8-F6CA-4354-BA19-EF260666C69B}"/>
              </a:ext>
            </a:extLst>
          </p:cNvPr>
          <p:cNvSpPr/>
          <p:nvPr/>
        </p:nvSpPr>
        <p:spPr>
          <a:xfrm>
            <a:off x="7120791" y="2564507"/>
            <a:ext cx="15247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GAMS-Python API</a:t>
            </a:r>
          </a:p>
          <a:p>
            <a:r>
              <a:rPr lang="en-US" altLang="ko-KR" sz="1000" dirty="0"/>
              <a:t>- read/run GAMS model</a:t>
            </a:r>
          </a:p>
          <a:p>
            <a:r>
              <a:rPr lang="en-US" altLang="ko-KR" sz="1000" dirty="0"/>
              <a:t>- get optimal from GAMS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3468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3461745"/>
          </a:xfrm>
        </p:spPr>
        <p:txBody>
          <a:bodyPr/>
          <a:lstStyle/>
          <a:p>
            <a:r>
              <a:rPr lang="en-US" altLang="ko-KR" dirty="0"/>
              <a:t>python install : www.python.org</a:t>
            </a:r>
          </a:p>
          <a:p>
            <a:pPr lvl="1"/>
            <a:r>
              <a:rPr lang="en-US" altLang="ko-KR" dirty="0"/>
              <a:t>C:\Python36&gt;</a:t>
            </a:r>
            <a:r>
              <a:rPr lang="ko-KR" altLang="en-US" dirty="0"/>
              <a:t>에</a:t>
            </a:r>
            <a:r>
              <a:rPr lang="en-US" altLang="ko-KR" dirty="0"/>
              <a:t>  3.6.x </a:t>
            </a:r>
            <a:r>
              <a:rPr lang="ko-KR" altLang="en-US" dirty="0"/>
              <a:t>를 </a:t>
            </a:r>
            <a:r>
              <a:rPr lang="en-US" altLang="ko-KR" dirty="0"/>
              <a:t>install </a:t>
            </a:r>
          </a:p>
          <a:p>
            <a:r>
              <a:rPr lang="en-US" altLang="ko-KR" dirty="0"/>
              <a:t>GAMS install</a:t>
            </a:r>
          </a:p>
          <a:p>
            <a:pPr lvl="1"/>
            <a:r>
              <a:rPr lang="en-US" altLang="ko-KR" dirty="0"/>
              <a:t>www.gams.com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00FF"/>
                </a:solidFill>
              </a:rPr>
              <a:t>2017.7.24</a:t>
            </a:r>
            <a:r>
              <a:rPr lang="en-US" altLang="ko-KR" dirty="0"/>
              <a:t> </a:t>
            </a:r>
            <a:r>
              <a:rPr lang="ko-KR" altLang="en-US" dirty="0"/>
              <a:t>현재 </a:t>
            </a:r>
            <a:r>
              <a:rPr lang="en-US" altLang="ko-KR" dirty="0"/>
              <a:t>24.8.5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1"/>
            <a:r>
              <a:rPr lang="en-US" altLang="ko-KR" dirty="0"/>
              <a:t>C:\GAMS\win64\24.8\apifiles\Python\api_36 </a:t>
            </a:r>
            <a:r>
              <a:rPr lang="ko-KR" altLang="en-US" dirty="0"/>
              <a:t>이 있음</a:t>
            </a:r>
            <a:r>
              <a:rPr lang="en-US" altLang="ko-KR" dirty="0"/>
              <a:t>(python 3.6</a:t>
            </a:r>
            <a:r>
              <a:rPr lang="ko-KR" altLang="en-US" dirty="0"/>
              <a:t>을 위한 것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C:\GAMS\win64\24.8\apifiles\Python : transport1.py ~ transport14.py </a:t>
            </a:r>
            <a:r>
              <a:rPr lang="ko-KR" altLang="en-US" dirty="0"/>
              <a:t>등의 예제</a:t>
            </a:r>
            <a:endParaRPr lang="en-US" altLang="ko-KR" dirty="0"/>
          </a:p>
          <a:p>
            <a:pPr marL="457200" lvl="1" indent="0" latinLnBrk="1">
              <a:buNone/>
            </a:pPr>
            <a:r>
              <a:rPr lang="en-US" altLang="ko-KR" dirty="0"/>
              <a:t>&gt;cd C:\GAMS\win64\24.8\apifiles\Python\api_36</a:t>
            </a:r>
          </a:p>
          <a:p>
            <a:pPr marL="457200" lvl="1" indent="0" latinLnBrk="1">
              <a:buNone/>
            </a:pPr>
            <a:r>
              <a:rPr lang="en-US" altLang="ko-KR" dirty="0"/>
              <a:t>&gt;python setup.py install</a:t>
            </a:r>
          </a:p>
          <a:p>
            <a:pPr marL="457200" lvl="1" indent="0" latinLnBrk="1">
              <a:buNone/>
            </a:pPr>
            <a:r>
              <a:rPr lang="en-US" altLang="ko-KR" dirty="0"/>
              <a:t>C</a:t>
            </a:r>
            <a:r>
              <a:rPr lang="ko-KR" altLang="en-US" dirty="0"/>
              <a:t>:\</a:t>
            </a:r>
            <a:r>
              <a:rPr lang="ko-KR" altLang="en-US" dirty="0" err="1"/>
              <a:t>GAMS</a:t>
            </a:r>
            <a:r>
              <a:rPr lang="ko-KR" altLang="en-US" dirty="0"/>
              <a:t>\</a:t>
            </a:r>
            <a:r>
              <a:rPr lang="ko-KR" altLang="en-US" dirty="0" err="1"/>
              <a:t>win64</a:t>
            </a:r>
            <a:r>
              <a:rPr lang="ko-KR" altLang="en-US" dirty="0"/>
              <a:t>\24.8\</a:t>
            </a:r>
            <a:r>
              <a:rPr lang="ko-KR" altLang="en-US" dirty="0" err="1"/>
              <a:t>apifiles</a:t>
            </a:r>
            <a:r>
              <a:rPr lang="ko-KR" altLang="en-US" dirty="0"/>
              <a:t>\</a:t>
            </a:r>
            <a:r>
              <a:rPr lang="ko-KR" altLang="en-US" dirty="0" err="1"/>
              <a:t>Python</a:t>
            </a:r>
            <a:r>
              <a:rPr lang="ko-KR" altLang="en-US" dirty="0"/>
              <a:t>&gt;</a:t>
            </a:r>
            <a:r>
              <a:rPr lang="ko-KR" altLang="en-US" dirty="0" err="1"/>
              <a:t>python</a:t>
            </a:r>
            <a:r>
              <a:rPr lang="ko-KR" altLang="en-US" dirty="0"/>
              <a:t> transport1.py  을 실행하면 됨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 err="1"/>
              <a:t>jupyter</a:t>
            </a:r>
            <a:r>
              <a:rPr lang="en-US" altLang="ko-KR" dirty="0"/>
              <a:t> install</a:t>
            </a:r>
          </a:p>
          <a:p>
            <a:pPr marL="400050" lvl="1" indent="0" latinLnBrk="1">
              <a:buNone/>
            </a:pPr>
            <a:r>
              <a:rPr lang="en-US" altLang="ko-KR" dirty="0"/>
              <a:t>&gt;pip3 install —upgrade pip                 </a:t>
            </a:r>
            <a:r>
              <a:rPr lang="en-US" altLang="ko-KR" dirty="0">
                <a:sym typeface="Wingdings" panose="05000000000000000000" pitchFamily="2" charset="2"/>
              </a:rPr>
              <a:t>  pip(python install package)</a:t>
            </a:r>
            <a:endParaRPr lang="en-US" altLang="ko-KR" dirty="0"/>
          </a:p>
          <a:p>
            <a:pPr marL="400050" lvl="1" indent="0" latinLnBrk="1">
              <a:buNone/>
            </a:pPr>
            <a:r>
              <a:rPr lang="en-US" altLang="ko-KR" dirty="0"/>
              <a:t>&gt;pip3 install </a:t>
            </a:r>
            <a:r>
              <a:rPr lang="en-US" altLang="ko-KR" dirty="0" err="1"/>
              <a:t>jupyter</a:t>
            </a:r>
            <a:endParaRPr lang="en-US" altLang="ko-KR" dirty="0"/>
          </a:p>
          <a:p>
            <a:pPr marL="400050" lvl="1" indent="0" latinLnBrk="1">
              <a:buNone/>
            </a:pPr>
            <a:r>
              <a:rPr lang="en-US" altLang="ko-KR" dirty="0"/>
              <a:t>&gt;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84" y="4817245"/>
            <a:ext cx="2563763" cy="1437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24" y="4361858"/>
            <a:ext cx="4888747" cy="13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2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excel</a:t>
            </a:r>
            <a:r>
              <a:rPr lang="ko-KR" altLang="en-US" dirty="0"/>
              <a:t>에서 </a:t>
            </a:r>
            <a:r>
              <a:rPr lang="en-US" altLang="ko-KR" dirty="0" err="1"/>
              <a:t>xlwings</a:t>
            </a:r>
            <a:r>
              <a:rPr lang="en-US" altLang="ko-KR" dirty="0"/>
              <a:t> run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471" y="793991"/>
            <a:ext cx="5342351" cy="1687594"/>
          </a:xfrm>
        </p:spPr>
        <p:txBody>
          <a:bodyPr/>
          <a:lstStyle/>
          <a:p>
            <a:r>
              <a:rPr lang="en-US" altLang="ko-KR" dirty="0" err="1"/>
              <a:t>xlwings</a:t>
            </a:r>
            <a:r>
              <a:rPr lang="en-US" altLang="ko-KR" dirty="0"/>
              <a:t>(</a:t>
            </a:r>
            <a:r>
              <a:rPr lang="en-US" altLang="ko-KR" dirty="0" err="1"/>
              <a:t>v0.11</a:t>
            </a:r>
            <a:r>
              <a:rPr lang="en-US" altLang="ko-KR" dirty="0"/>
              <a:t>) install</a:t>
            </a:r>
          </a:p>
          <a:p>
            <a:pPr marL="400050" lvl="1" indent="0" latinLnBrk="1">
              <a:buNone/>
            </a:pPr>
            <a:r>
              <a:rPr lang="en-US" altLang="ko-KR" sz="1200" dirty="0"/>
              <a:t>&gt;pip install </a:t>
            </a:r>
            <a:r>
              <a:rPr lang="en-US" altLang="ko-KR" sz="1200" dirty="0" err="1"/>
              <a:t>xlwings</a:t>
            </a:r>
            <a:r>
              <a:rPr lang="en-US" altLang="ko-KR" sz="1200" dirty="0"/>
              <a:t>   </a:t>
            </a:r>
            <a:r>
              <a:rPr lang="ko-KR" altLang="en-US" sz="1200" dirty="0"/>
              <a:t>실행   </a:t>
            </a:r>
            <a:endParaRPr lang="en-US" altLang="ko-KR" sz="1200" dirty="0"/>
          </a:p>
          <a:p>
            <a:pPr marL="571500" lvl="1" indent="-171450" latinLnBrk="1"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excel</a:t>
            </a:r>
            <a:r>
              <a:rPr lang="ko-KR" altLang="en-US" sz="1200" dirty="0">
                <a:sym typeface="Wingdings" panose="05000000000000000000" pitchFamily="2" charset="2"/>
              </a:rPr>
              <a:t>에 오른쪽과 같은 </a:t>
            </a:r>
            <a:r>
              <a:rPr lang="en-US" altLang="ko-KR" sz="1200" dirty="0">
                <a:sym typeface="Wingdings" panose="05000000000000000000" pitchFamily="2" charset="2"/>
              </a:rPr>
              <a:t>ribbon</a:t>
            </a:r>
            <a:r>
              <a:rPr lang="ko-KR" altLang="en-US" sz="1200" dirty="0">
                <a:sym typeface="Wingdings" panose="05000000000000000000" pitchFamily="2" charset="2"/>
              </a:rPr>
              <a:t>메뉴가 생김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571500" lvl="1" indent="-171450" latinLnBrk="1"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만약 </a:t>
            </a:r>
            <a:r>
              <a:rPr lang="en-US" altLang="ko-KR" sz="1200" dirty="0">
                <a:sym typeface="Wingdings" panose="05000000000000000000" pitchFamily="2" charset="2"/>
              </a:rPr>
              <a:t>ribbon </a:t>
            </a:r>
            <a:r>
              <a:rPr lang="ko-KR" altLang="en-US" sz="1200" dirty="0">
                <a:sym typeface="Wingdings" panose="05000000000000000000" pitchFamily="2" charset="2"/>
              </a:rPr>
              <a:t>메뉴가 생기지 않으면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400050" lvl="1" indent="0" latinLnBrk="1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&gt;</a:t>
            </a:r>
            <a:r>
              <a:rPr lang="en-US" altLang="ko-KR" sz="1200" dirty="0" err="1">
                <a:sym typeface="Wingdings" panose="05000000000000000000" pitchFamily="2" charset="2"/>
              </a:rPr>
              <a:t>xlwings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sym typeface="Wingdings" panose="05000000000000000000" pitchFamily="2" charset="2"/>
              </a:rPr>
              <a:t>addin</a:t>
            </a:r>
            <a:r>
              <a:rPr lang="en-US" altLang="ko-KR" sz="1200" dirty="0">
                <a:sym typeface="Wingdings" panose="05000000000000000000" pitchFamily="2" charset="2"/>
              </a:rPr>
              <a:t> remove</a:t>
            </a:r>
          </a:p>
          <a:p>
            <a:pPr marL="400050" lvl="1" indent="0" latinLnBrk="1"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&gt;</a:t>
            </a:r>
            <a:r>
              <a:rPr lang="en-US" altLang="ko-KR" sz="1200" dirty="0" err="1">
                <a:sym typeface="Wingdings" panose="05000000000000000000" pitchFamily="2" charset="2"/>
              </a:rPr>
              <a:t>xlwings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 err="1">
                <a:sym typeface="Wingdings" panose="05000000000000000000" pitchFamily="2" charset="2"/>
              </a:rPr>
              <a:t>addin</a:t>
            </a:r>
            <a:r>
              <a:rPr lang="en-US" altLang="ko-KR" sz="1200" dirty="0">
                <a:sym typeface="Wingdings" panose="05000000000000000000" pitchFamily="2" charset="2"/>
              </a:rPr>
              <a:t> install</a:t>
            </a:r>
          </a:p>
          <a:p>
            <a:pPr marL="400050" lvl="1" indent="0" latinLnBrk="1"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을 실행하고 다시 </a:t>
            </a:r>
            <a:r>
              <a:rPr lang="en-US" altLang="ko-KR" sz="1200" dirty="0">
                <a:sym typeface="Wingdings" panose="05000000000000000000" pitchFamily="2" charset="2"/>
              </a:rPr>
              <a:t>excel</a:t>
            </a:r>
            <a:r>
              <a:rPr lang="ko-KR" altLang="en-US" sz="1200" dirty="0">
                <a:sym typeface="Wingdings" panose="05000000000000000000" pitchFamily="2" charset="2"/>
              </a:rPr>
              <a:t>을 실행하면 </a:t>
            </a:r>
            <a:r>
              <a:rPr lang="en-US" altLang="ko-KR" sz="1200" dirty="0">
                <a:sym typeface="Wingdings" panose="05000000000000000000" pitchFamily="2" charset="2"/>
              </a:rPr>
              <a:t>ribbon</a:t>
            </a:r>
            <a:r>
              <a:rPr lang="ko-KR" altLang="en-US" sz="1200" dirty="0">
                <a:sym typeface="Wingdings" panose="05000000000000000000" pitchFamily="2" charset="2"/>
              </a:rPr>
              <a:t>메뉴가 생김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400050" lvl="1" indent="0" latinLnBrk="1">
              <a:buNone/>
            </a:pPr>
            <a:endParaRPr lang="en-US" altLang="ko-KR" sz="1200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400050" lvl="1" indent="0" latinLnBrk="1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106470" y="2866158"/>
            <a:ext cx="5273013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r>
              <a:rPr lang="ko-KR" altLang="en-US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예제 파일 </a:t>
            </a:r>
            <a:r>
              <a:rPr lang="en-US" altLang="ko-KR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download</a:t>
            </a:r>
          </a:p>
          <a:p>
            <a:pPr marL="0" lvl="1" latinLnBrk="1">
              <a:buNone/>
            </a:pPr>
            <a:r>
              <a:rPr lang="en-US" altLang="ko-KR" dirty="0"/>
              <a:t>       (http://cat.ks.ac.kr/pt1/excelBufEEEpy.zip </a:t>
            </a:r>
            <a:r>
              <a:rPr lang="ko-KR" altLang="en-US" dirty="0"/>
              <a:t>을 </a:t>
            </a:r>
            <a:r>
              <a:rPr lang="en-US" altLang="ko-KR" dirty="0"/>
              <a:t>download 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</a:p>
          <a:p>
            <a:pPr marL="0" lvl="1" latinLnBrk="1">
              <a:buNone/>
            </a:pPr>
            <a:r>
              <a:rPr lang="en-US" altLang="ko-KR" dirty="0"/>
              <a:t>         C:\excelBufEEEpy&gt;   </a:t>
            </a:r>
            <a:r>
              <a:rPr lang="ko-KR" altLang="en-US" dirty="0"/>
              <a:t>에 </a:t>
            </a:r>
            <a:r>
              <a:rPr lang="ko-KR" altLang="en-US" dirty="0" err="1"/>
              <a:t>압축풀고</a:t>
            </a:r>
            <a:r>
              <a:rPr lang="ko-KR" altLang="en-US" dirty="0"/>
              <a:t> </a:t>
            </a:r>
            <a:r>
              <a:rPr lang="en-US" altLang="ko-KR" dirty="0"/>
              <a:t>excelBufEEEpy.xlsm</a:t>
            </a:r>
            <a:r>
              <a:rPr lang="ko-KR" altLang="en-US" dirty="0"/>
              <a:t>을 실행하면 됨</a:t>
            </a:r>
            <a:r>
              <a:rPr lang="en-US" altLang="ko-KR" dirty="0"/>
              <a:t>)</a:t>
            </a:r>
          </a:p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endParaRPr lang="en-US" altLang="ko-KR" sz="1800" b="1" kern="0" dirty="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285750" lvl="0" indent="-285750">
              <a:lnSpc>
                <a:spcPct val="120000"/>
              </a:lnSpc>
              <a:spcAft>
                <a:spcPct val="20000"/>
              </a:spcAft>
              <a:buClr>
                <a:srgbClr val="000000"/>
              </a:buClr>
              <a:buSzPct val="75000"/>
              <a:buFont typeface="Monotype Sorts" pitchFamily="2" charset="2"/>
              <a:buChar char="q"/>
            </a:pPr>
            <a:r>
              <a:rPr lang="ko-KR" altLang="en-US" sz="1800" b="1" kern="0" dirty="0">
                <a:solidFill>
                  <a:srgbClr val="000000"/>
                </a:solidFill>
                <a:latin typeface="Trebuchet MS"/>
                <a:ea typeface="돋움체"/>
              </a:rPr>
              <a:t>직접 만들기</a:t>
            </a:r>
            <a:endParaRPr lang="en-US" altLang="ko-KR" sz="1800" b="1" kern="0" dirty="0">
              <a:solidFill>
                <a:srgbClr val="000000"/>
              </a:solidFill>
              <a:latin typeface="Trebuchet MS"/>
              <a:ea typeface="돋움체"/>
            </a:endParaRPr>
          </a:p>
          <a:p>
            <a:pPr marL="0" lvl="1" latinLnBrk="1">
              <a:buNone/>
            </a:pPr>
            <a:r>
              <a:rPr lang="en-US" altLang="ko-KR" dirty="0"/>
              <a:t>C:\&gt;xlwings </a:t>
            </a:r>
            <a:r>
              <a:rPr lang="en-US" altLang="ko-KR" dirty="0" err="1"/>
              <a:t>quickstart</a:t>
            </a:r>
            <a:r>
              <a:rPr lang="en-US" altLang="ko-KR" dirty="0"/>
              <a:t> </a:t>
            </a:r>
            <a:r>
              <a:rPr lang="en-US" altLang="ko-KR" dirty="0" err="1"/>
              <a:t>excelBufEEEpy</a:t>
            </a:r>
            <a:r>
              <a:rPr lang="en-US" altLang="ko-KR" dirty="0"/>
              <a:t>  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    excelBufEEEpy.py</a:t>
            </a:r>
            <a:r>
              <a:rPr lang="ko-KR" altLang="en-US" dirty="0"/>
              <a:t>와 </a:t>
            </a:r>
            <a:r>
              <a:rPr lang="en-US" altLang="ko-KR" dirty="0"/>
              <a:t>excelBufEEEpy.xlsm </a:t>
            </a:r>
            <a:r>
              <a:rPr lang="ko-KR" altLang="en-US" dirty="0"/>
              <a:t>이 생성됨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excelBufEEEpy.py</a:t>
            </a:r>
            <a:r>
              <a:rPr lang="ko-KR" altLang="en-US" dirty="0"/>
              <a:t>에는 </a:t>
            </a:r>
            <a:r>
              <a:rPr lang="en-US" altLang="ko-KR" dirty="0"/>
              <a:t>default</a:t>
            </a:r>
            <a:r>
              <a:rPr lang="ko-KR" altLang="en-US" dirty="0"/>
              <a:t>로 오른쪽의 내용이 생성됨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excelBufEEEpy.xlsm</a:t>
            </a:r>
            <a:r>
              <a:rPr lang="ko-KR" altLang="en-US" dirty="0"/>
              <a:t>에서 </a:t>
            </a:r>
            <a:r>
              <a:rPr lang="en-US" altLang="ko-KR" dirty="0"/>
              <a:t>“Import Functions”</a:t>
            </a:r>
            <a:r>
              <a:rPr lang="ko-KR" altLang="en-US" dirty="0"/>
              <a:t>를 실행함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A2</a:t>
            </a:r>
            <a:r>
              <a:rPr lang="ko-KR" altLang="en-US" dirty="0"/>
              <a:t>셀에 </a:t>
            </a:r>
            <a:r>
              <a:rPr lang="en-US" altLang="ko-KR" dirty="0"/>
              <a:t>“=hello(A1)” </a:t>
            </a:r>
            <a:r>
              <a:rPr lang="ko-KR" altLang="en-US" dirty="0"/>
              <a:t>을 실행하여 </a:t>
            </a:r>
            <a:endParaRPr lang="en-US" altLang="ko-KR" dirty="0"/>
          </a:p>
          <a:p>
            <a:pPr marL="0" lvl="1" latinLnBrk="1">
              <a:buNone/>
            </a:pPr>
            <a:r>
              <a:rPr lang="en-US" altLang="ko-KR" dirty="0"/>
              <a:t>    “hello kim”</a:t>
            </a:r>
            <a:r>
              <a:rPr lang="ko-KR" altLang="en-US" dirty="0"/>
              <a:t>이 나오면 됨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611577" y="1637788"/>
            <a:ext cx="42647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imbusRomNo9L-Medi"/>
              </a:rPr>
              <a:t>Required</a:t>
            </a:r>
            <a:r>
              <a:rPr lang="en-US" altLang="ko-KR" sz="1100" dirty="0">
                <a:latin typeface="NimbusRomNo9L-Regu"/>
              </a:rPr>
              <a:t>: </a:t>
            </a:r>
            <a:r>
              <a:rPr lang="en-US" altLang="ko-KR" sz="1100" u="sng" dirty="0">
                <a:latin typeface="NimbusRomNo9L-Regu"/>
              </a:rPr>
              <a:t>Enable</a:t>
            </a:r>
            <a:r>
              <a:rPr lang="en-US" altLang="ko-KR" sz="1100" dirty="0">
                <a:latin typeface="NimbusRomNo9L-Regu"/>
              </a:rPr>
              <a:t> </a:t>
            </a:r>
            <a:r>
              <a:rPr lang="en-US" altLang="ko-KR" sz="1100" dirty="0">
                <a:latin typeface="NimbusMonL-Regu"/>
              </a:rPr>
              <a:t>Trust access to the VBA project object model </a:t>
            </a:r>
            <a:r>
              <a:rPr lang="en-US" altLang="ko-KR" sz="1100" dirty="0">
                <a:latin typeface="NimbusRomNo9L-Regu"/>
              </a:rPr>
              <a:t>under </a:t>
            </a:r>
          </a:p>
          <a:p>
            <a:r>
              <a:rPr lang="en-US" altLang="ko-KR" sz="1100" dirty="0">
                <a:latin typeface="NimbusMonL-Regu"/>
              </a:rPr>
              <a:t>File &gt;Options &gt; Trust Center &gt; Trust Center Settings &gt; Macro Settings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17" y="2992914"/>
            <a:ext cx="4272941" cy="1498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6" y="4654631"/>
            <a:ext cx="3847489" cy="17461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9260" y="2456700"/>
            <a:ext cx="6229141" cy="27699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하위 </a:t>
            </a:r>
            <a:r>
              <a:rPr lang="en-US" altLang="ko-KR" b="1" dirty="0">
                <a:sym typeface="Wingdings" panose="05000000000000000000" pitchFamily="2" charset="2"/>
              </a:rPr>
              <a:t>version</a:t>
            </a:r>
            <a:r>
              <a:rPr lang="ko-KR" altLang="en-US" b="1" dirty="0">
                <a:sym typeface="Wingdings" panose="05000000000000000000" pitchFamily="2" charset="2"/>
              </a:rPr>
              <a:t>의 </a:t>
            </a:r>
            <a:r>
              <a:rPr lang="en-US" altLang="ko-KR" b="1" dirty="0" err="1">
                <a:sym typeface="Wingdings" panose="05000000000000000000" pitchFamily="2" charset="2"/>
              </a:rPr>
              <a:t>xlwings</a:t>
            </a:r>
            <a:r>
              <a:rPr lang="ko-KR" altLang="en-US" b="1" dirty="0">
                <a:sym typeface="Wingdings" panose="05000000000000000000" pitchFamily="2" charset="2"/>
              </a:rPr>
              <a:t>로 만든 </a:t>
            </a:r>
            <a:r>
              <a:rPr lang="en-US" altLang="ko-KR" b="1" dirty="0">
                <a:sym typeface="Wingdings" panose="05000000000000000000" pitchFamily="2" charset="2"/>
              </a:rPr>
              <a:t>excel </a:t>
            </a:r>
            <a:r>
              <a:rPr lang="ko-KR" altLang="en-US" b="1" dirty="0">
                <a:sym typeface="Wingdings" panose="05000000000000000000" pitchFamily="2" charset="2"/>
              </a:rPr>
              <a:t>파일은 </a:t>
            </a:r>
            <a:r>
              <a:rPr lang="en-US" altLang="ko-KR" b="1" dirty="0">
                <a:hlinkClick r:id="rId4"/>
              </a:rPr>
              <a:t>Migrate to </a:t>
            </a:r>
            <a:r>
              <a:rPr lang="en-US" altLang="ko-KR" b="1" dirty="0" err="1">
                <a:hlinkClick r:id="rId4"/>
              </a:rPr>
              <a:t>v0.11</a:t>
            </a:r>
            <a:r>
              <a:rPr lang="en-US" altLang="ko-KR" b="1" dirty="0">
                <a:hlinkClick r:id="rId4"/>
              </a:rPr>
              <a:t> (Add-in)</a:t>
            </a:r>
            <a:r>
              <a:rPr lang="ko-KR" altLang="en-US" sz="1050" b="1" dirty="0">
                <a:sym typeface="Wingdings" panose="05000000000000000000" pitchFamily="2" charset="2"/>
              </a:rPr>
              <a:t>  참조하여 </a:t>
            </a:r>
            <a:r>
              <a:rPr lang="en-US" altLang="ko-KR" sz="1050" b="1" dirty="0">
                <a:sym typeface="Wingdings" panose="05000000000000000000" pitchFamily="2" charset="2"/>
              </a:rPr>
              <a:t>upgrade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566" y="818420"/>
            <a:ext cx="4442434" cy="7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4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에서 </a:t>
            </a:r>
            <a:r>
              <a:rPr lang="en-US" altLang="ko-KR" dirty="0"/>
              <a:t>function </a:t>
            </a:r>
            <a:r>
              <a:rPr lang="ko-KR" altLang="en-US" dirty="0"/>
              <a:t>및 </a:t>
            </a:r>
            <a:r>
              <a:rPr lang="en-US" altLang="ko-KR" dirty="0"/>
              <a:t>sub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659182" y="2848213"/>
            <a:ext cx="6203254" cy="27699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2.  </a:t>
            </a:r>
            <a:r>
              <a:rPr lang="ko-KR" altLang="en-US" b="1" dirty="0">
                <a:sym typeface="Wingdings" panose="05000000000000000000" pitchFamily="2" charset="2"/>
              </a:rPr>
              <a:t>엑셀에서 새로 만들어진 </a:t>
            </a:r>
            <a:r>
              <a:rPr lang="en-US" altLang="ko-KR" b="1" dirty="0">
                <a:sym typeface="Wingdings" panose="05000000000000000000" pitchFamily="2" charset="2"/>
              </a:rPr>
              <a:t>function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를 인식 시키기 위해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다음 </a:t>
            </a:r>
            <a:r>
              <a:rPr lang="en-US" altLang="ko-KR" b="1" dirty="0">
                <a:sym typeface="Wingdings" panose="05000000000000000000" pitchFamily="2" charset="2"/>
              </a:rPr>
              <a:t>icon</a:t>
            </a:r>
            <a:r>
              <a:rPr lang="ko-KR" altLang="en-US" b="1" dirty="0">
                <a:sym typeface="Wingdings" panose="05000000000000000000" pitchFamily="2" charset="2"/>
              </a:rPr>
              <a:t>을 실행함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9" y="1367638"/>
            <a:ext cx="4904527" cy="13897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69" y="3176107"/>
            <a:ext cx="417730" cy="5340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9182" y="895876"/>
            <a:ext cx="6203254" cy="4385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28600" indent="-228600" latinLnBrk="1"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아래와 같이</a:t>
            </a:r>
            <a:r>
              <a:rPr lang="en-US" altLang="ko-KR" b="1" dirty="0">
                <a:sym typeface="Wingdings" panose="05000000000000000000" pitchFamily="2" charset="2"/>
              </a:rPr>
              <a:t> @</a:t>
            </a:r>
            <a:r>
              <a:rPr lang="en-US" altLang="ko-KR" b="1" dirty="0" err="1">
                <a:sym typeface="Wingdings" panose="05000000000000000000" pitchFamily="2" charset="2"/>
              </a:rPr>
              <a:t>xw.func</a:t>
            </a:r>
            <a:r>
              <a:rPr lang="en-US" altLang="ko-KR" b="1" dirty="0"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@</a:t>
            </a:r>
            <a:r>
              <a:rPr lang="en-US" altLang="ko-KR" b="1" dirty="0" err="1">
                <a:sym typeface="Wingdings" panose="05000000000000000000" pitchFamily="2" charset="2"/>
              </a:rPr>
              <a:t>xw.sub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밑에 </a:t>
            </a:r>
            <a:r>
              <a:rPr lang="en-US" altLang="ko-KR" b="1" dirty="0">
                <a:sym typeface="Wingdings" panose="05000000000000000000" pitchFamily="2" charset="2"/>
              </a:rPr>
              <a:t>function </a:t>
            </a:r>
            <a:r>
              <a:rPr lang="ko-KR" altLang="en-US" b="1" dirty="0">
                <a:sym typeface="Wingdings" panose="05000000000000000000" pitchFamily="2" charset="2"/>
              </a:rPr>
              <a:t>및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를 정의하면 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atinLnBrk="1"/>
            <a:r>
              <a:rPr lang="en-US" altLang="ko-KR" sz="1050" dirty="0">
                <a:sym typeface="Wingdings" panose="05000000000000000000" pitchFamily="2" charset="2"/>
              </a:rPr>
              <a:t>      (@ </a:t>
            </a:r>
            <a:r>
              <a:rPr lang="ko-KR" altLang="en-US" sz="1050" dirty="0">
                <a:sym typeface="Wingdings" panose="05000000000000000000" pitchFamily="2" charset="2"/>
              </a:rPr>
              <a:t>으로 시작하는 명령을 </a:t>
            </a:r>
            <a:r>
              <a:rPr lang="en-US" altLang="ko-KR" sz="1050" dirty="0">
                <a:sym typeface="Wingdings" panose="05000000000000000000" pitchFamily="2" charset="2"/>
              </a:rPr>
              <a:t>python</a:t>
            </a:r>
            <a:r>
              <a:rPr lang="ko-KR" altLang="en-US" sz="1050" dirty="0">
                <a:sym typeface="Wingdings" panose="05000000000000000000" pitchFamily="2" charset="2"/>
              </a:rPr>
              <a:t>에서는 </a:t>
            </a:r>
            <a:r>
              <a:rPr lang="en-US" altLang="ko-KR" sz="1050" dirty="0">
                <a:sym typeface="Wingdings" panose="05000000000000000000" pitchFamily="2" charset="2"/>
              </a:rPr>
              <a:t>decorator</a:t>
            </a:r>
            <a:r>
              <a:rPr lang="ko-KR" altLang="en-US" sz="1050" dirty="0">
                <a:sym typeface="Wingdings" panose="05000000000000000000" pitchFamily="2" charset="2"/>
              </a:rPr>
              <a:t>라고 함</a:t>
            </a:r>
            <a:r>
              <a:rPr lang="en-US" altLang="ko-KR" sz="1050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9182" y="4271144"/>
            <a:ext cx="7370002" cy="27699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indent="0" latinLnBrk="1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3.  function</a:t>
            </a:r>
            <a:r>
              <a:rPr lang="ko-KR" altLang="en-US" b="1" dirty="0">
                <a:sym typeface="Wingdings" panose="05000000000000000000" pitchFamily="2" charset="2"/>
              </a:rPr>
              <a:t>은 </a:t>
            </a:r>
            <a:r>
              <a:rPr lang="en-US" altLang="ko-KR" b="1" dirty="0">
                <a:sym typeface="Wingdings" panose="05000000000000000000" pitchFamily="2" charset="2"/>
              </a:rPr>
              <a:t>sheet</a:t>
            </a:r>
            <a:r>
              <a:rPr lang="ko-KR" altLang="en-US" b="1" dirty="0">
                <a:sym typeface="Wingdings" panose="05000000000000000000" pitchFamily="2" charset="2"/>
              </a:rPr>
              <a:t>의 수식에서 실행하면 되고</a:t>
            </a:r>
            <a:r>
              <a:rPr lang="en-US" altLang="ko-KR" b="1" dirty="0">
                <a:sym typeface="Wingdings" panose="05000000000000000000" pitchFamily="2" charset="2"/>
              </a:rPr>
              <a:t>,                sub</a:t>
            </a:r>
            <a:r>
              <a:rPr lang="ko-KR" altLang="en-US" b="1" dirty="0">
                <a:sym typeface="Wingdings" panose="05000000000000000000" pitchFamily="2" charset="2"/>
              </a:rPr>
              <a:t>는 개발도구</a:t>
            </a:r>
            <a:r>
              <a:rPr lang="en-US" altLang="ko-KR" b="1" dirty="0">
                <a:sym typeface="Wingdings" panose="05000000000000000000" pitchFamily="2" charset="2"/>
              </a:rPr>
              <a:t>-</a:t>
            </a:r>
            <a:r>
              <a:rPr lang="ko-KR" altLang="en-US" b="1" dirty="0">
                <a:sym typeface="Wingdings" panose="05000000000000000000" pitchFamily="2" charset="2"/>
              </a:rPr>
              <a:t>매크로에서 실행하면 됨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4657285"/>
            <a:ext cx="3286517" cy="15083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817" y="4657285"/>
            <a:ext cx="3369356" cy="18586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293" y="3665083"/>
            <a:ext cx="1514475" cy="2857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11776" y="3686189"/>
            <a:ext cx="3728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 function</a:t>
            </a:r>
            <a:r>
              <a:rPr lang="ko-KR" altLang="en-US" b="1" dirty="0">
                <a:sym typeface="Wingdings" panose="05000000000000000000" pitchFamily="2" charset="2"/>
              </a:rPr>
              <a:t>이나 </a:t>
            </a:r>
            <a:r>
              <a:rPr lang="en-US" altLang="ko-KR" b="1" dirty="0">
                <a:sym typeface="Wingdings" panose="05000000000000000000" pitchFamily="2" charset="2"/>
              </a:rPr>
              <a:t>sub</a:t>
            </a:r>
            <a:r>
              <a:rPr lang="ko-KR" altLang="en-US" b="1" dirty="0">
                <a:sym typeface="Wingdings" panose="05000000000000000000" pitchFamily="2" charset="2"/>
              </a:rPr>
              <a:t>가 정상작동되다가 </a:t>
            </a:r>
            <a:r>
              <a:rPr lang="ko-KR" altLang="en-US" b="1" dirty="0" err="1">
                <a:sym typeface="Wingdings" panose="05000000000000000000" pitchFamily="2" charset="2"/>
              </a:rPr>
              <a:t>이상할때</a:t>
            </a:r>
            <a:r>
              <a:rPr lang="ko-KR" altLang="en-US" b="1" dirty="0">
                <a:sym typeface="Wingdings" panose="05000000000000000000" pitchFamily="2" charset="2"/>
              </a:rPr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83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 : notations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4"/>
              <p:cNvSpPr>
                <a:spLocks noGrp="1"/>
              </p:cNvSpPr>
              <p:nvPr>
                <p:ph idx="1"/>
              </p:nvPr>
            </p:nvSpPr>
            <p:spPr>
              <a:xfrm>
                <a:off x="1190625" y="884766"/>
                <a:ext cx="8010525" cy="3093341"/>
              </a:xfrm>
            </p:spPr>
            <p:txBody>
              <a:bodyPr/>
              <a:lstStyle/>
              <a:p>
                <a:r>
                  <a:rPr lang="en-US" altLang="ko-KR" sz="1200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>
                            <a:latin typeface="Cambria Math"/>
                          </a:rPr>
                          <m:t>1,2,⋯,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200" dirty="0"/>
                  <a:t> : model years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ko-KR" sz="1200" dirty="0"/>
                  <a:t> :  technology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𝐽</m:t>
                    </m:r>
                  </m:oMath>
                </a14:m>
                <a:r>
                  <a:rPr lang="en-US" altLang="ko-KR" sz="1200" dirty="0"/>
                  <a:t> :  energy form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(⊂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200" dirty="0"/>
                  <a:t>:  demand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 : the lifetime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,  </m:t>
                    </m:r>
                    <m:r>
                      <a:rPr lang="en-US" altLang="ko-KR" sz="1200" b="0" i="1">
                        <a:latin typeface="Cambria Math"/>
                      </a:rPr>
                      <m:t>𝑠</m:t>
                    </m:r>
                    <m:r>
                      <a:rPr lang="en-US" altLang="ko-KR" sz="1200" b="0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ko-KR" sz="12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de-DE" altLang="ko-KR" sz="1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,−(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de-DE" altLang="ko-KR" sz="1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−3)</m:t>
                    </m:r>
                    <m:r>
                      <a:rPr lang="en-US" altLang="ko-KR" sz="1200" b="0" i="1">
                        <a:latin typeface="Cambria Math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⋯,</m:t>
                    </m:r>
                    <m:r>
                      <a:rPr lang="en-US" altLang="ko-KR" sz="1200" b="0" i="1">
                        <a:latin typeface="Cambria Math"/>
                      </a:rPr>
                      <m:t>−1,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200" i="1" dirty="0">
                    <a:latin typeface="Cambria Math"/>
                  </a:rPr>
                  <a:t>  </a:t>
                </a:r>
                <a:r>
                  <a:rPr lang="en-US" altLang="ko-KR" sz="1200" dirty="0">
                    <a:latin typeface="Cambria Math"/>
                  </a:rPr>
                  <a:t> : </a:t>
                </a:r>
                <a:r>
                  <a:rPr lang="en-US" altLang="ko-KR" sz="1200" dirty="0"/>
                  <a:t>historic capacity </a:t>
                </a:r>
                <a:endParaRPr lang="de-DE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: main output efficiency of technology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𝑖</m:t>
                    </m:r>
                    <m:r>
                      <a:rPr lang="en-US" altLang="ko-KR" sz="1200" b="0" i="1" smtClean="0">
                        <a:latin typeface="Cambria Math"/>
                      </a:rPr>
                      <m:t>∈</m:t>
                    </m:r>
                    <m:r>
                      <a:rPr lang="en-US" altLang="ko-KR" sz="1200" b="0" i="1" smtClean="0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t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output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efficiency</a:t>
                </a:r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+⋯,</m:t>
                              </m:r>
                              <m:sSubSup>
                                <m:sSub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de-DE" altLang="ko-KR" sz="1200" b="0" i="1">
                                  <a:latin typeface="Cambria Math"/>
                                </a:rPr>
                                <m:t>,</m:t>
                              </m:r>
                            </m:e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=1, 2,…,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0,</m:t>
                              </m:r>
                            </m:e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: sum of available historic capacities at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latin typeface="Cambria Math"/>
                      </a:rPr>
                      <m:t>𝑡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dirty="0"/>
                  <a:t> : the activity variable of technology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</a:rPr>
                      <m:t>𝑖</m:t>
                    </m:r>
                    <m:r>
                      <a:rPr lang="en-US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sz="1200" i="1" dirty="0">
                    <a:latin typeface="Cambria Math"/>
                  </a:rPr>
                  <a:t> </a:t>
                </a:r>
                <a:r>
                  <a:rPr lang="en-US" altLang="ko-KR" sz="1200" i="1" dirty="0">
                    <a:solidFill>
                      <a:srgbClr val="FF0000"/>
                    </a:solidFill>
                    <a:latin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input unit(TOE)</a:t>
                </a:r>
                <a:endParaRPr lang="en-US" altLang="ko-KR" sz="1200" dirty="0">
                  <a:solidFill>
                    <a:srgbClr val="FF0000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dirty="0"/>
                  <a:t>  : the capacity variable of technology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latin typeface="Cambria Math"/>
                      </a:rPr>
                      <m:t>𝑖</m:t>
                    </m:r>
                    <m:r>
                      <a:rPr lang="en-US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>
                        <a:latin typeface="Cambria Math"/>
                      </a:rPr>
                      <m:t>𝐼</m:t>
                    </m:r>
                  </m:oMath>
                </a14:m>
                <a:r>
                  <a:rPr lang="de-DE" altLang="ko-KR" sz="120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en-US" altLang="ko-KR" sz="1200" i="1" dirty="0">
                    <a:solidFill>
                      <a:srgbClr val="FF0000"/>
                    </a:solidFill>
                    <a:latin typeface="Cambria Math"/>
                  </a:rPr>
                  <a:t>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Cambria Math"/>
                    <a:sym typeface="Wingdings" pitchFamily="2" charset="2"/>
                  </a:rPr>
                  <a:t> main output unit(TOE or km)</a:t>
                </a:r>
                <a:endParaRPr lang="en-US" altLang="ko-KR" sz="1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𝑠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=</m:t>
                          </m:r>
                          <m:r>
                            <a:rPr lang="en-US" altLang="ko-KR" sz="1200" b="0" i="1">
                              <a:latin typeface="Cambria Math"/>
                            </a:rPr>
                            <m:t>𝑚𝑎𝑥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 sz="12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200" b="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200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de-DE" altLang="ko-KR" sz="1200" b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,          </m:t>
                      </m:r>
                      <m:r>
                        <a:rPr lang="de-DE" altLang="ko-KR" sz="1200" b="0" i="1">
                          <a:latin typeface="Cambria Math"/>
                        </a:rPr>
                        <m:t>𝑖</m:t>
                      </m:r>
                      <m:r>
                        <a:rPr lang="de-DE" altLang="ko-KR" sz="1200" b="0" i="1">
                          <a:latin typeface="Cambria Math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𝐼</m:t>
                      </m:r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내용 개체 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0625" y="884766"/>
                <a:ext cx="8010525" cy="3093341"/>
              </a:xfrm>
              <a:blipFill>
                <a:blip r:embed="rId2"/>
                <a:stretch>
                  <a:fillRect b="-20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968598" y="5261641"/>
            <a:ext cx="934967" cy="5066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tech(i)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3241767" y="5634043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>
            <a:off x="4903565" y="5406833"/>
            <a:ext cx="545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3445454" y="5430844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1/9</a:t>
            </a:r>
          </a:p>
        </p:txBody>
      </p:sp>
      <p:sp>
        <p:nvSpPr>
          <p:cNvPr id="9" name="Text Box 44"/>
          <p:cNvSpPr txBox="1">
            <a:spLocks noChangeArrowheads="1"/>
          </p:cNvSpPr>
          <p:nvPr/>
        </p:nvSpPr>
        <p:spPr bwMode="auto">
          <a:xfrm>
            <a:off x="4943519" y="5162909"/>
            <a:ext cx="52167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30</a:t>
            </a:r>
          </a:p>
        </p:txBody>
      </p:sp>
      <p:sp>
        <p:nvSpPr>
          <p:cNvPr id="10" name="Line 49"/>
          <p:cNvSpPr>
            <a:spLocks noChangeShapeType="1"/>
          </p:cNvSpPr>
          <p:nvPr/>
        </p:nvSpPr>
        <p:spPr bwMode="auto">
          <a:xfrm>
            <a:off x="3045405" y="5382291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Box 50"/>
          <p:cNvSpPr txBox="1">
            <a:spLocks noChangeArrowheads="1"/>
          </p:cNvSpPr>
          <p:nvPr/>
        </p:nvSpPr>
        <p:spPr bwMode="auto">
          <a:xfrm>
            <a:off x="3446920" y="5179093"/>
            <a:ext cx="442546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3722" y="5259767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main input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4911694" y="5697654"/>
            <a:ext cx="8172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4943519" y="5477457"/>
            <a:ext cx="52167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4173034" y="4974162"/>
                <a:ext cx="412805" cy="317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400" i="1" ker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034" y="4974162"/>
                <a:ext cx="412805" cy="317972"/>
              </a:xfrm>
              <a:prstGeom prst="rect">
                <a:avLst/>
              </a:prstGeom>
              <a:blipFill rotWithShape="0"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575076" y="5204996"/>
                <a:ext cx="556498" cy="317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400" i="1" ker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76" y="5204996"/>
                <a:ext cx="556498" cy="317972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448688" y="5259181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</a:rPr>
              <a:t>main output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42515" y="6040662"/>
            <a:ext cx="5157822" cy="27699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By LP, all inputs and outputs satisfy proportionality. Thus we set main input as 1.</a:t>
            </a:r>
            <a:endParaRPr lang="ko-KR" alt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2406136" y="4284730"/>
                <a:ext cx="4946932" cy="634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eaLnBrk="0" latinLnBrk="0" hangingPunc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30</m:t>
                      </m:r>
                      <m:sSubSup>
                        <m:sSubSupPr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−10+1</m:t>
                              </m:r>
                            </m:e>
                          </m:d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i="1" ker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e>
                      </m:nary>
                      <m:r>
                        <a:rPr lang="de-DE" altLang="ko-KR" ker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i="1" ker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,          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𝑖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𝐼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,  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=1,2,⋯,</m:t>
                      </m:r>
                      <m:r>
                        <a:rPr lang="de-DE" altLang="ko-KR" i="1" kern="0">
                          <a:solidFill>
                            <a:srgbClr val="0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ko-KR" altLang="en-US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136" y="4284730"/>
                <a:ext cx="4946932" cy="634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 bwMode="auto">
          <a:xfrm>
            <a:off x="3220132" y="3881136"/>
            <a:ext cx="332552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442515" y="3856074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main output unit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6980" y="5363982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inputs :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70396" y="551349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other input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0750" y="5513491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other output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18266" y="5292134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: outputs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78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GAMS</a:t>
            </a:r>
            <a:r>
              <a:rPr lang="ko-KR" altLang="en-US" dirty="0"/>
              <a:t>의 연동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659182" y="911756"/>
            <a:ext cx="6203254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ym typeface="Wingdings" panose="05000000000000000000" pitchFamily="2" charset="2"/>
              </a:rPr>
              <a:t>두가지 실행 방법이 있음 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엑셀에서 </a:t>
            </a:r>
            <a:r>
              <a:rPr lang="en-US" altLang="ko-KR" dirty="0">
                <a:sym typeface="Wingdings" panose="05000000000000000000" pitchFamily="2" charset="2"/>
              </a:rPr>
              <a:t>function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sub</a:t>
            </a:r>
            <a:r>
              <a:rPr lang="ko-KR" altLang="en-US" dirty="0">
                <a:sym typeface="Wingdings" panose="05000000000000000000" pitchFamily="2" charset="2"/>
              </a:rPr>
              <a:t>로 실행하는 방법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python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__main__</a:t>
            </a:r>
            <a:r>
              <a:rPr lang="ko-KR" altLang="en-US" dirty="0">
                <a:sym typeface="Wingdings" panose="05000000000000000000" pitchFamily="2" charset="2"/>
              </a:rPr>
              <a:t>을 이용하여 실행하는 방법 </a:t>
            </a:r>
            <a:endParaRPr lang="en-US" altLang="ko-KR" sz="1050" dirty="0"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850" y="4626979"/>
            <a:ext cx="2593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win32com.client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Dispatch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9182" y="2043938"/>
            <a:ext cx="7230306" cy="34163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atinLnBrk="1"/>
            <a:r>
              <a:rPr lang="en-US" altLang="ko-KR" b="1" dirty="0">
                <a:sym typeface="Wingdings" panose="05000000000000000000" pitchFamily="2" charset="2"/>
              </a:rPr>
              <a:t>Python</a:t>
            </a:r>
            <a:r>
              <a:rPr lang="ko-KR" altLang="en-US" b="1" dirty="0">
                <a:sym typeface="Wingdings" panose="05000000000000000000" pitchFamily="2" charset="2"/>
              </a:rPr>
              <a:t>에서 </a:t>
            </a:r>
            <a:r>
              <a:rPr lang="en-US" altLang="ko-KR" b="1" dirty="0">
                <a:sym typeface="Wingdings" panose="05000000000000000000" pitchFamily="2" charset="2"/>
              </a:rPr>
              <a:t>Excel</a:t>
            </a:r>
            <a:r>
              <a:rPr lang="ko-KR" altLang="en-US" b="1" dirty="0"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ym typeface="Wingdings" panose="05000000000000000000" pitchFamily="2" charset="2"/>
              </a:rPr>
              <a:t>read/write </a:t>
            </a:r>
            <a:r>
              <a:rPr lang="ko-KR" altLang="en-US" b="1" dirty="0">
                <a:sym typeface="Wingdings" panose="05000000000000000000" pitchFamily="2" charset="2"/>
              </a:rPr>
              <a:t>하는 </a:t>
            </a:r>
            <a:r>
              <a:rPr lang="en-US" altLang="ko-KR" b="1" dirty="0">
                <a:sym typeface="Wingdings" panose="05000000000000000000" pitchFamily="2" charset="2"/>
              </a:rPr>
              <a:t>library</a:t>
            </a:r>
            <a:r>
              <a:rPr lang="ko-KR" altLang="en-US" b="1" dirty="0">
                <a:sym typeface="Wingdings" panose="05000000000000000000" pitchFamily="2" charset="2"/>
              </a:rPr>
              <a:t>는 매우 다양하게 있음</a:t>
            </a:r>
            <a:r>
              <a:rPr lang="en-US" altLang="ko-KR" b="1" dirty="0">
                <a:sym typeface="Wingdings" panose="05000000000000000000" pitchFamily="2" charset="2"/>
              </a:rPr>
              <a:t>. </a:t>
            </a:r>
            <a:r>
              <a:rPr lang="ko-KR" altLang="en-US" b="1" dirty="0">
                <a:sym typeface="Wingdings" panose="05000000000000000000" pitchFamily="2" charset="2"/>
              </a:rPr>
              <a:t>어떠한 것을 사용하여도 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atinLnBrk="1"/>
            <a:endParaRPr lang="en-US" altLang="ko-KR" b="1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pywin32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 latinLnBrk="1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python library(</a:t>
            </a:r>
            <a:r>
              <a:rPr lang="en-US" altLang="ko-KR" dirty="0" err="1">
                <a:sym typeface="Wingdings" panose="05000000000000000000" pitchFamily="2" charset="2"/>
              </a:rPr>
              <a:t>xlwings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openpyxl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xlrd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xlwt</a:t>
            </a:r>
            <a:r>
              <a:rPr lang="en-US" altLang="ko-KR" dirty="0">
                <a:sym typeface="Wingdings" panose="05000000000000000000" pitchFamily="2" charset="2"/>
              </a:rPr>
              <a:t>, pandas, </a:t>
            </a:r>
            <a:r>
              <a:rPr lang="en-US" altLang="ko-KR" dirty="0" err="1">
                <a:sym typeface="Wingdings" panose="05000000000000000000" pitchFamily="2" charset="2"/>
              </a:rPr>
              <a:t>numpy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28600" indent="-228600" latinLnBrk="1">
              <a:buAutoNum type="arabicPeriod"/>
            </a:pPr>
            <a:r>
              <a:rPr lang="en-US" altLang="ko-KR" sz="1050" dirty="0">
                <a:sym typeface="Wingdings" panose="05000000000000000000" pitchFamily="2" charset="2"/>
              </a:rPr>
              <a:t>GAMS python library function</a:t>
            </a:r>
          </a:p>
          <a:p>
            <a:pPr latinLnBrk="1"/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en-US" altLang="ko-KR" sz="1050" dirty="0" err="1">
                <a:sym typeface="Wingdings" panose="05000000000000000000" pitchFamily="2" charset="2"/>
              </a:rPr>
              <a:t>pywin32</a:t>
            </a:r>
            <a:r>
              <a:rPr lang="ko-KR" altLang="en-US" sz="1050" dirty="0">
                <a:sym typeface="Wingdings" panose="05000000000000000000" pitchFamily="2" charset="2"/>
              </a:rPr>
              <a:t>를 이용하면 </a:t>
            </a:r>
            <a:r>
              <a:rPr lang="en-US" altLang="ko-KR" sz="1050" dirty="0">
                <a:sym typeface="Wingdings" panose="05000000000000000000" pitchFamily="2" charset="2"/>
              </a:rPr>
              <a:t>VBA </a:t>
            </a:r>
            <a:r>
              <a:rPr lang="ko-KR" altLang="en-US" sz="1050" dirty="0">
                <a:sym typeface="Wingdings" panose="05000000000000000000" pitchFamily="2" charset="2"/>
              </a:rPr>
              <a:t>명령어를 </a:t>
            </a:r>
            <a:r>
              <a:rPr lang="en-US" altLang="ko-KR" sz="1050" dirty="0">
                <a:sym typeface="Wingdings" panose="05000000000000000000" pitchFamily="2" charset="2"/>
              </a:rPr>
              <a:t>fully </a:t>
            </a:r>
            <a:r>
              <a:rPr lang="ko-KR" altLang="en-US" sz="1050" dirty="0">
                <a:sym typeface="Wingdings" panose="05000000000000000000" pitchFamily="2" charset="2"/>
              </a:rPr>
              <a:t>실행할 수 </a:t>
            </a:r>
            <a:r>
              <a:rPr lang="en-US" altLang="ko-KR" sz="1050" dirty="0">
                <a:sym typeface="Wingdings" panose="05000000000000000000" pitchFamily="2" charset="2"/>
              </a:rPr>
              <a:t> </a:t>
            </a:r>
            <a:r>
              <a:rPr lang="ko-KR" altLang="en-US" sz="1050" dirty="0">
                <a:sym typeface="Wingdings" panose="05000000000000000000" pitchFamily="2" charset="2"/>
              </a:rPr>
              <a:t>있지만</a:t>
            </a:r>
            <a:r>
              <a:rPr lang="en-US" altLang="ko-KR" sz="1050" dirty="0">
                <a:sym typeface="Wingdings" panose="05000000000000000000" pitchFamily="2" charset="2"/>
              </a:rPr>
              <a:t>, </a:t>
            </a:r>
            <a:r>
              <a:rPr lang="ko-KR" altLang="en-US" sz="1050" dirty="0">
                <a:sym typeface="Wingdings" panose="05000000000000000000" pitchFamily="2" charset="2"/>
              </a:rPr>
              <a:t>다음을 </a:t>
            </a:r>
            <a:r>
              <a:rPr lang="en-US" altLang="ko-KR" sz="1050" dirty="0">
                <a:sym typeface="Wingdings" panose="05000000000000000000" pitchFamily="2" charset="2"/>
              </a:rPr>
              <a:t>download</a:t>
            </a:r>
            <a:r>
              <a:rPr lang="ko-KR" altLang="en-US" sz="1050" dirty="0">
                <a:sym typeface="Wingdings" panose="05000000000000000000" pitchFamily="2" charset="2"/>
              </a:rPr>
              <a:t>하고 실행하여야 함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ko-KR" altLang="en-US" sz="1050" dirty="0">
                <a:hlinkClick r:id="rId2"/>
              </a:rPr>
              <a:t>https://sourceforge.net/projects/pywin32/files/pywin32/Build%20221/pywin32-221.win-amd64-py3.6.exe/download</a:t>
            </a:r>
            <a:endParaRPr lang="en-US" altLang="ko-KR" sz="1050" dirty="0"/>
          </a:p>
          <a:p>
            <a:pPr marL="171450" indent="-171450" latinLnBrk="1">
              <a:buFont typeface="Wingdings" panose="05000000000000000000" pitchFamily="2" charset="2"/>
              <a:buChar char="è"/>
            </a:pPr>
            <a:r>
              <a:rPr lang="ko-KR" altLang="en-US" sz="1050" dirty="0"/>
              <a:t>예제</a:t>
            </a:r>
            <a:endParaRPr lang="en-US" altLang="ko-KR" sz="1050" dirty="0"/>
          </a:p>
          <a:p>
            <a:pPr latinLnBrk="1"/>
            <a:r>
              <a:rPr lang="ko-KR" altLang="en-US" sz="1050" dirty="0"/>
              <a:t>                    </a:t>
            </a:r>
            <a:r>
              <a:rPr lang="ko-KR" altLang="en-US" sz="1050" dirty="0" err="1"/>
              <a:t>from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win32com.client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import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Dispatch</a:t>
            </a:r>
            <a:endParaRPr lang="ko-KR" altLang="en-US" sz="1050" dirty="0"/>
          </a:p>
          <a:p>
            <a:pPr latinLnBrk="1"/>
            <a:r>
              <a:rPr lang="en-US" altLang="ko-KR" sz="1050" dirty="0"/>
              <a:t>                            .......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app_xl</a:t>
            </a:r>
            <a:r>
              <a:rPr lang="en-US" altLang="ko-KR" sz="1050" dirty="0"/>
              <a:t> = Dispatch("</a:t>
            </a:r>
            <a:r>
              <a:rPr lang="en-US" altLang="ko-KR" sz="1050" dirty="0" err="1"/>
              <a:t>Excel.Application</a:t>
            </a:r>
            <a:r>
              <a:rPr lang="en-US" altLang="ko-KR" sz="1050" dirty="0"/>
              <a:t>")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wb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app_xl.ActiveWorkbook</a:t>
            </a:r>
            <a:endParaRPr lang="en-US" altLang="ko-KR" sz="1050" dirty="0"/>
          </a:p>
          <a:p>
            <a:pPr latinLnBrk="1"/>
            <a:r>
              <a:rPr lang="en-US" altLang="ko-KR" sz="1050" dirty="0"/>
              <a:t>	RES = </a:t>
            </a:r>
            <a:r>
              <a:rPr lang="en-US" altLang="ko-KR" sz="1050" dirty="0" err="1"/>
              <a:t>wb.Sheets</a:t>
            </a:r>
            <a:r>
              <a:rPr lang="en-US" altLang="ko-KR" sz="1050" dirty="0"/>
              <a:t>('RES')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sht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wb.Sheets</a:t>
            </a:r>
            <a:r>
              <a:rPr lang="en-US" altLang="ko-KR" sz="1050" dirty="0"/>
              <a:t>('Solution')	</a:t>
            </a:r>
          </a:p>
          <a:p>
            <a:pPr latinLnBrk="1"/>
            <a:r>
              <a:rPr lang="en-US" altLang="ko-KR" sz="1050" dirty="0"/>
              <a:t>	</a:t>
            </a:r>
            <a:r>
              <a:rPr lang="en-US" altLang="ko-KR" sz="1050" dirty="0" err="1"/>
              <a:t>os.chdir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wb.Path</a:t>
            </a:r>
            <a:r>
              <a:rPr lang="en-US" altLang="ko-KR" sz="1050" dirty="0"/>
              <a:t>)</a:t>
            </a:r>
          </a:p>
          <a:p>
            <a:pPr latinLnBrk="1"/>
            <a:r>
              <a:rPr lang="en-US" altLang="ko-KR" sz="1050" dirty="0"/>
              <a:t>	print(</a:t>
            </a:r>
            <a:r>
              <a:rPr lang="en-US" altLang="ko-KR" sz="1050" dirty="0" err="1"/>
              <a:t>wb.Path</a:t>
            </a:r>
            <a:r>
              <a:rPr lang="en-US" altLang="ko-KR" sz="1050" dirty="0"/>
              <a:t>)</a:t>
            </a:r>
          </a:p>
          <a:p>
            <a:pPr latinLnBrk="1"/>
            <a:r>
              <a:rPr lang="en-US" altLang="ko-KR" sz="1050" dirty="0"/>
              <a:t>	print(</a:t>
            </a:r>
            <a:r>
              <a:rPr lang="en-US" altLang="ko-KR" sz="1050" dirty="0" err="1"/>
              <a:t>os.getcwd</a:t>
            </a:r>
            <a:r>
              <a:rPr lang="en-US" altLang="ko-KR" sz="1050" dirty="0"/>
              <a:t>())</a:t>
            </a:r>
          </a:p>
          <a:p>
            <a:pPr latinLnBrk="1"/>
            <a:r>
              <a:rPr lang="en-US" altLang="ko-KR" sz="1050" dirty="0">
                <a:sym typeface="Wingdings" panose="05000000000000000000" pitchFamily="2" charset="2"/>
              </a:rPr>
              <a:t>	</a:t>
            </a:r>
            <a:r>
              <a:rPr lang="en-US" altLang="ko-KR" sz="1050" dirty="0" err="1">
                <a:sym typeface="Wingdings" panose="05000000000000000000" pitchFamily="2" charset="2"/>
              </a:rPr>
              <a:t>sht.Range</a:t>
            </a:r>
            <a:r>
              <a:rPr lang="en-US" altLang="ko-KR" sz="1050" dirty="0">
                <a:sym typeface="Wingdings" panose="05000000000000000000" pitchFamily="2" charset="2"/>
              </a:rPr>
              <a:t>('A1').value = '</a:t>
            </a:r>
            <a:r>
              <a:rPr lang="en-US" altLang="ko-KR" sz="1050" dirty="0" err="1">
                <a:sym typeface="Wingdings" panose="05000000000000000000" pitchFamily="2" charset="2"/>
              </a:rPr>
              <a:t>aaa</a:t>
            </a:r>
            <a:r>
              <a:rPr lang="en-US" altLang="ko-KR" sz="1050" dirty="0">
                <a:sym typeface="Wingdings" panose="05000000000000000000" pitchFamily="2" charset="2"/>
              </a:rPr>
              <a:t>‘     # write to Excel</a:t>
            </a:r>
          </a:p>
          <a:p>
            <a:pPr latinLnBrk="1"/>
            <a:endParaRPr lang="en-US" altLang="ko-KR" sz="105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4081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94B2B6-04C3-4C81-A501-515DB03E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" y="3104008"/>
            <a:ext cx="5164630" cy="3601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" y="679282"/>
            <a:ext cx="5146837" cy="24251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521" y="793658"/>
            <a:ext cx="4833467" cy="32261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43" y="157397"/>
            <a:ext cx="9040207" cy="434663"/>
          </a:xfrm>
        </p:spPr>
        <p:txBody>
          <a:bodyPr/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python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sym typeface="Wingdings" panose="05000000000000000000" pitchFamily="2" charset="2"/>
              </a:rPr>
              <a:t>sub</a:t>
            </a:r>
            <a:r>
              <a:rPr lang="ko-KR" altLang="en-US" sz="2000" dirty="0">
                <a:sym typeface="Wingdings" panose="05000000000000000000" pitchFamily="2" charset="2"/>
              </a:rPr>
              <a:t>를 이용하여 실행하는 방법</a:t>
            </a:r>
            <a:r>
              <a:rPr lang="en-US" altLang="ko-KR" sz="2000" dirty="0"/>
              <a:t>(model/data separation)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139949" y="3589963"/>
            <a:ext cx="42596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5167390" y="3709232"/>
            <a:ext cx="107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3935966" y="1510750"/>
            <a:ext cx="1180314" cy="436663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 flipH="1" flipV="1">
            <a:off x="306695" y="1309151"/>
            <a:ext cx="1869841" cy="4839401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3535167" y="6021883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78270" y="4463868"/>
            <a:ext cx="1014789" cy="7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645567" y="5497760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2294293" y="3699604"/>
            <a:ext cx="3501945" cy="238595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378270" y="1431235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 flipV="1">
            <a:off x="5139949" y="1629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flipV="1">
            <a:off x="5167390" y="1753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E8BB28-C07C-470E-AF60-7AD68273DEE3}"/>
              </a:ext>
            </a:extLst>
          </p:cNvPr>
          <p:cNvSpPr/>
          <p:nvPr/>
        </p:nvSpPr>
        <p:spPr>
          <a:xfrm>
            <a:off x="5373938" y="4236684"/>
            <a:ext cx="2576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엑셀에서 </a:t>
            </a:r>
            <a:r>
              <a:rPr lang="en-US" altLang="ko-KR" dirty="0" err="1"/>
              <a:t>my_macro</a:t>
            </a:r>
            <a:r>
              <a:rPr lang="ko-KR" altLang="en-US" dirty="0"/>
              <a:t>를 실행 하면 됨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8D4F8B-55D1-4A20-B72A-EED7A831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154" y="4581452"/>
            <a:ext cx="3682200" cy="15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6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(Basic LP vi)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1" i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d>
                                              <m:d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ko-KR" altLang="en-US" sz="1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/>
                                                      </a:rPr>
                                                      <m:t>𝑡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ko-KR" altLang="en-US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20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787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:endParaRPr lang="en-US" sz="1200" b="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sz="1200" b="0" i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e>
                                    </m:eqArr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−1 ,  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+2,⋯,0</m:t>
                                        </m:r>
                                      </m:e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,⋯,</m:t>
                                            </m:r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i="1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indent="179705"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200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𝐽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6"/>
                                      </m:rPr>
                                      <a:rPr lang="en-US" altLang="ko-KR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Sup>
                                      <m:sSubSupPr>
                                        <m:ctrlPr>
                                          <a:rPr lang="ko-KR" altLang="ko-KR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de-DE" altLang="ko-KR" sz="12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de-DE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max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1,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en-US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ko-KR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,       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en-US" altLang="ko-KR" sz="1200" b="0" i="0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\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ko-KR" altLang="ko-KR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  <m:sSubSup>
                                              <m:sSubSupPr>
                                                <m:ctrlPr>
                                                  <a:rPr lang="ko-KR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altLang="ko-KR" sz="12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</m:e>
                                        </m:nary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ko-KR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330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+2,⋯,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lit/>
                                  </m:rP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alt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  <a:p>
                          <a:pPr marL="0" marR="0" lvl="0" indent="179705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ko-KR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≥0,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ko-KR" sz="12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,    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altLang="ko-KR" sz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내용 개체 틀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6775999"/>
                  </p:ext>
                </p:extLst>
              </p:nvPr>
            </p:nvGraphicFramePr>
            <p:xfrm>
              <a:off x="990363" y="768859"/>
              <a:ext cx="6634444" cy="51401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2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994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67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38471">
                    <a:tc>
                      <a:txBody>
                        <a:bodyPr/>
                        <a:lstStyle/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minimize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5238" r="-428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ko-KR" sz="120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18814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  <a:p>
                          <a:pPr marL="0" indent="0" algn="just">
                            <a:spcAft>
                              <a:spcPts val="0"/>
                            </a:spcAft>
                          </a:pPr>
                          <a:r>
                            <a:rPr lang="de-DE" sz="1200" b="0" dirty="0">
                              <a:solidFill>
                                <a:srgbClr val="000000"/>
                              </a:solidFill>
                              <a:effectLst/>
                            </a:rPr>
                            <a:t>subjec to</a:t>
                          </a:r>
                          <a:endParaRPr lang="ko-KR" sz="1200" b="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19836" r="-4289" b="-2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2892"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ko-KR" sz="1200" dirty="0"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187" t="-566667" r="-4289" b="-7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79705" algn="just">
                            <a:spcAft>
                              <a:spcPts val="0"/>
                            </a:spcAft>
                          </a:pPr>
                          <a:r>
                            <a:rPr lang="de-DE" sz="1200" dirty="0">
                              <a:effectLst/>
                            </a:rPr>
                            <a:t> </a:t>
                          </a:r>
                          <a:endParaRPr lang="ko-KR" sz="1200" dirty="0">
                            <a:effectLst/>
                            <a:latin typeface="Times New Roman"/>
                            <a:ea typeface="SimSun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/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: P_V(</a:t>
                </a:r>
                <a:r>
                  <a:rPr lang="en-US" altLang="ko-KR" dirty="0" err="1"/>
                  <a:t>j,i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02072B-6D9E-49D4-8561-4FADF55ED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579373"/>
                <a:ext cx="1221938" cy="291875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/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I_v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3A73AB-8F4D-4E5B-86BB-3A1808C9A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1302374"/>
                <a:ext cx="1108188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4987D33-8704-44B3-9F33-9A7C27629698}"/>
              </a:ext>
            </a:extLst>
          </p:cNvPr>
          <p:cNvSpPr/>
          <p:nvPr/>
        </p:nvSpPr>
        <p:spPr>
          <a:xfrm>
            <a:off x="6860720" y="341927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tr_model_vi.gms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/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hminus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i,prevT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D70797-E5D0-41CD-A656-4FEDBF573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230524"/>
                <a:ext cx="1544781" cy="277705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/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 err="1"/>
                  <a:t>x_vi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i,s,t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175B6E-8D4C-4DF6-A602-6AF5749CF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3718301"/>
                <a:ext cx="2339615" cy="302519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/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+2,⋯,0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solidFill>
                    <a:srgbClr val="000000"/>
                  </a:solidFill>
                </a:endParaRPr>
              </a:p>
              <a:p>
                <a:r>
                  <a:rPr lang="en-US" altLang="ko-KR" dirty="0"/>
                  <a:t>        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4FEE3E-318B-40DC-AB5E-A97D1C058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174116"/>
                <a:ext cx="2498268" cy="461665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/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l_max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DF4266-A61B-4CFA-94D9-B744FA877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8" y="2797975"/>
                <a:ext cx="1544781" cy="277705"/>
              </a:xfrm>
              <a:prstGeom prst="rect">
                <a:avLst/>
              </a:prstGeom>
              <a:blipFill>
                <a:blip r:embed="rId8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5103" y="1529730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1737258"/>
            <a:ext cx="17347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capacity_vi_hist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i,s,t,prevT</a:t>
            </a:r>
            <a:r>
              <a:rPr lang="ko-KR" altLang="en-US" sz="1000" dirty="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103" y="1931656"/>
            <a:ext cx="14847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capacity_vi_new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i,s,t,tt</a:t>
            </a:r>
            <a:r>
              <a:rPr lang="ko-KR" altLang="en-US" sz="1000" dirty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03" y="2345605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flow_conservation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103" y="2781731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demand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j,t</a:t>
            </a:r>
            <a:r>
              <a:rPr lang="ko-KR" altLang="en-US" sz="1000" dirty="0"/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103" y="330862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Y_cap_dummy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103" y="3884282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X_out_dummy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103" y="4223646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X_out_vi_dummy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103" y="4664265"/>
            <a:ext cx="13340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x_sum_vi_dummy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103" y="5441674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/>
              <a:t>y_zero</a:t>
            </a:r>
            <a:r>
              <a:rPr lang="ko-KR" altLang="en-US" sz="1000" dirty="0"/>
              <a:t>(</a:t>
            </a:r>
            <a:r>
              <a:rPr lang="ko-KR" altLang="en-US" sz="1000" dirty="0" err="1"/>
              <a:t>i,t</a:t>
            </a:r>
            <a:r>
              <a:rPr lang="ko-KR" alt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2317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134C7C-EFD3-4D53-A472-D1A7A5F9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" y="3110904"/>
            <a:ext cx="4845586" cy="3685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" y="679282"/>
            <a:ext cx="5146837" cy="24251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521" y="793658"/>
            <a:ext cx="4833467" cy="32261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943" y="157397"/>
            <a:ext cx="9040207" cy="434663"/>
          </a:xfrm>
        </p:spPr>
        <p:txBody>
          <a:bodyPr/>
          <a:lstStyle/>
          <a:p>
            <a:pPr algn="l"/>
            <a:r>
              <a:rPr lang="en-US" altLang="ko-KR" sz="2000" dirty="0">
                <a:sym typeface="Wingdings" panose="05000000000000000000" pitchFamily="2" charset="2"/>
              </a:rPr>
              <a:t>python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sym typeface="Wingdings" panose="05000000000000000000" pitchFamily="2" charset="2"/>
              </a:rPr>
              <a:t>__main__</a:t>
            </a:r>
            <a:r>
              <a:rPr lang="ko-KR" altLang="en-US" sz="2000" dirty="0">
                <a:sym typeface="Wingdings" panose="05000000000000000000" pitchFamily="2" charset="2"/>
              </a:rPr>
              <a:t>을 이용하여 실행하는 방법</a:t>
            </a:r>
            <a:r>
              <a:rPr lang="en-US" altLang="ko-KR" sz="2000" dirty="0"/>
              <a:t>(model/data separation)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139949" y="3589963"/>
            <a:ext cx="42596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5167390" y="3709232"/>
            <a:ext cx="107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3566296" y="1510750"/>
            <a:ext cx="1549984" cy="439186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 flipH="1" flipV="1">
            <a:off x="306695" y="1309151"/>
            <a:ext cx="1826462" cy="4933994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3238776" y="6009271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98406" y="4271478"/>
            <a:ext cx="1014789" cy="7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1805637" y="6386269"/>
            <a:ext cx="65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2307815" y="3699604"/>
            <a:ext cx="3488423" cy="261959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378270" y="1431235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 flipV="1">
            <a:off x="5139949" y="1629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/>
          </p:cNvCxnSpPr>
          <p:nvPr/>
        </p:nvCxnSpPr>
        <p:spPr>
          <a:xfrm flipV="1">
            <a:off x="5167390" y="1753071"/>
            <a:ext cx="467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C581E4-1AD1-4AB5-AF86-A584B580C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318" y="5205739"/>
            <a:ext cx="2772201" cy="44223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229D3D-31B9-469D-BB0D-66E538E09A3F}"/>
              </a:ext>
            </a:extLst>
          </p:cNvPr>
          <p:cNvSpPr/>
          <p:nvPr/>
        </p:nvSpPr>
        <p:spPr>
          <a:xfrm>
            <a:off x="5163318" y="4881436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실행은 다음과 같이 </a:t>
            </a:r>
            <a:r>
              <a:rPr lang="ko-KR" altLang="en-US" dirty="0" err="1"/>
              <a:t>하면됨</a:t>
            </a:r>
            <a:r>
              <a:rPr lang="en-US" altLang="ko-KR" dirty="0"/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5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와 </a:t>
            </a:r>
            <a:r>
              <a:rPr lang="en-US" altLang="ko-KR" dirty="0"/>
              <a:t>worksheet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0114"/>
            <a:ext cx="8534400" cy="351019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import </a:t>
            </a:r>
            <a:r>
              <a:rPr lang="en-US" altLang="ko-KR" sz="1100" b="0" dirty="0" err="1"/>
              <a:t>xlwings</a:t>
            </a:r>
            <a:r>
              <a:rPr lang="en-US" altLang="ko-KR" sz="1100" b="0" dirty="0"/>
              <a:t> as </a:t>
            </a:r>
            <a:r>
              <a:rPr lang="en-US" altLang="ko-KR" sz="1100" b="0" dirty="0" err="1"/>
              <a:t>xw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xw.Book.caller</a:t>
            </a:r>
            <a:r>
              <a:rPr lang="en-US" altLang="ko-KR" sz="1100" b="0" dirty="0"/>
              <a:t>()               # 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r'C</a:t>
            </a:r>
            <a:r>
              <a:rPr lang="en-US" altLang="ko-KR" sz="1100" b="0" dirty="0"/>
              <a:t>:/</a:t>
            </a:r>
            <a:r>
              <a:rPr lang="en-US" altLang="ko-KR" sz="1100" b="0" dirty="0" err="1"/>
              <a:t>excelPyEx</a:t>
            </a:r>
            <a:r>
              <a:rPr lang="en-US" altLang="ko-KR" sz="1100" b="0" dirty="0"/>
              <a:t>/excelPyEx.xlsm')</a:t>
            </a:r>
          </a:p>
          <a:p>
            <a:pPr marL="0" indent="0">
              <a:buNone/>
            </a:pPr>
            <a:r>
              <a:rPr lang="en-US" altLang="ko-KR" sz="1100" b="0" dirty="0"/>
              <a:t>	RES = </a:t>
            </a:r>
            <a:r>
              <a:rPr lang="en-US" altLang="ko-KR" sz="1100" b="0" dirty="0" err="1"/>
              <a:t>xw_wb.sheets</a:t>
            </a:r>
            <a:r>
              <a:rPr lang="en-US" altLang="ko-KR" sz="1100" b="0" dirty="0"/>
              <a:t>['RES']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xw.xw_wb.sheets</a:t>
            </a:r>
            <a:r>
              <a:rPr lang="en-US" altLang="ko-KR" sz="1100" b="0" dirty="0"/>
              <a:t>['Solution’]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sht.clear_contents</a:t>
            </a:r>
            <a:r>
              <a:rPr lang="en-US" altLang="ko-KR" sz="1100" b="0" dirty="0"/>
              <a:t>()	 		</a:t>
            </a:r>
          </a:p>
          <a:p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(‘B1').value=[1, 2, 3]                                    	# row orientation for list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(‘A2').value=[[10], [20], [30]]  		# column orientation for nested list</a:t>
            </a:r>
          </a:p>
          <a:p>
            <a:pPr marL="0" indent="0">
              <a:buNone/>
            </a:pPr>
            <a:endParaRPr lang="en-US" altLang="ko-KR" sz="1100" b="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3EC475-D3BC-4F89-8E89-58962681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76" y="3113955"/>
            <a:ext cx="3872997" cy="11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5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 err="1"/>
              <a:t>xlwings</a:t>
            </a:r>
            <a:r>
              <a:rPr lang="ko-KR" altLang="en-US" dirty="0"/>
              <a:t>와 </a:t>
            </a:r>
            <a:r>
              <a:rPr lang="en-US" altLang="ko-KR" dirty="0"/>
              <a:t>GAMS 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0114"/>
            <a:ext cx="5500589" cy="46304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 </a:t>
            </a:r>
            <a:r>
              <a:rPr lang="en-US" altLang="ko-KR" sz="1100" b="0" dirty="0" err="1"/>
              <a:t>xw_wb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xw.Book.caller</a:t>
            </a:r>
            <a:r>
              <a:rPr lang="en-US" altLang="ko-KR" sz="1100" b="0" dirty="0"/>
              <a:t>()</a:t>
            </a:r>
          </a:p>
          <a:p>
            <a:pPr marL="0" indent="0">
              <a:buNone/>
            </a:pPr>
            <a:r>
              <a:rPr lang="en-US" altLang="ko-KR" sz="1100" b="0" dirty="0"/>
              <a:t>    </a:t>
            </a:r>
            <a:r>
              <a:rPr lang="en-US" altLang="ko-KR" sz="1100" b="0" dirty="0" err="1"/>
              <a:t>os.chdir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xw_wb.api.path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FF0000"/>
                </a:solidFill>
              </a:rPr>
              <a:t>   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/>
              <a:t> = </a:t>
            </a:r>
            <a:r>
              <a:rPr lang="en-US" altLang="ko-KR" sz="1100" b="0" dirty="0" err="1"/>
              <a:t>GamsWorkspace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os.getcwd</a:t>
            </a:r>
            <a:r>
              <a:rPr lang="en-US" altLang="ko-KR" sz="1100" b="0" dirty="0"/>
              <a:t>())</a:t>
            </a: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 =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 err="1"/>
              <a:t>.add_job_from_file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os.path.join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os.getcwd</a:t>
            </a:r>
            <a:r>
              <a:rPr lang="en-US" altLang="ko-KR" sz="1100" b="0" dirty="0"/>
              <a:t>(),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tr_model_vi.gms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opt</a:t>
            </a:r>
            <a:r>
              <a:rPr lang="en-US" altLang="ko-KR" sz="1100" b="0" dirty="0"/>
              <a:t> = </a:t>
            </a:r>
            <a:r>
              <a:rPr lang="en-US" altLang="ko-KR" sz="1100" b="0" dirty="0" err="1">
                <a:solidFill>
                  <a:srgbClr val="FF0000"/>
                </a:solidFill>
              </a:rPr>
              <a:t>ws</a:t>
            </a:r>
            <a:r>
              <a:rPr lang="en-US" altLang="ko-KR" sz="1100" b="0" dirty="0" err="1"/>
              <a:t>.add_options</a:t>
            </a:r>
            <a:r>
              <a:rPr lang="en-US" altLang="ko-KR" sz="1100" b="0" dirty="0"/>
              <a:t>()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</a:t>
            </a:r>
            <a:r>
              <a:rPr lang="en-US" altLang="ko-KR" sz="1100" b="0" dirty="0" err="1">
                <a:solidFill>
                  <a:srgbClr val="00B050"/>
                </a:solidFill>
              </a:rPr>
              <a:t>opt</a:t>
            </a:r>
            <a:r>
              <a:rPr lang="en-US" altLang="ko-KR" sz="1100" b="0" dirty="0" err="1"/>
              <a:t>.optfile</a:t>
            </a:r>
            <a:r>
              <a:rPr lang="en-US" altLang="ko-KR" sz="1100" b="0" dirty="0"/>
              <a:t>=1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B050"/>
                </a:solidFill>
              </a:rPr>
              <a:t>   </a:t>
            </a:r>
            <a:r>
              <a:rPr lang="en-US" altLang="ko-KR" sz="1100" b="0" dirty="0" err="1">
                <a:solidFill>
                  <a:srgbClr val="00B050"/>
                </a:solidFill>
              </a:rPr>
              <a:t>opt</a:t>
            </a:r>
            <a:r>
              <a:rPr lang="en-US" altLang="ko-KR" sz="1100" b="0" dirty="0" err="1"/>
              <a:t>.defines</a:t>
            </a:r>
            <a:r>
              <a:rPr lang="en-US" altLang="ko-KR" sz="1100" b="0" dirty="0"/>
              <a:t>["</a:t>
            </a:r>
            <a:r>
              <a:rPr lang="en-US" altLang="ko-KR" sz="1100" b="0" dirty="0" err="1"/>
              <a:t>incname</a:t>
            </a:r>
            <a:r>
              <a:rPr lang="en-US" altLang="ko-KR" sz="1100" b="0" dirty="0"/>
              <a:t>"] = "</a:t>
            </a:r>
            <a:r>
              <a:rPr lang="en-US" altLang="ko-KR" sz="1100" b="0" dirty="0" err="1"/>
              <a:t>tr_data_vi</a:t>
            </a:r>
            <a:r>
              <a:rPr lang="en-US" altLang="ko-KR" sz="1100" b="0" dirty="0"/>
              <a:t>"      # include  “</a:t>
            </a:r>
            <a:r>
              <a:rPr lang="en-US" altLang="ko-KR" sz="1100" b="0" dirty="0" err="1"/>
              <a:t>tr_data_vi.gms</a:t>
            </a:r>
            <a:r>
              <a:rPr lang="en-US" altLang="ko-KR" sz="1100" b="0" dirty="0"/>
              <a:t>” for data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.run(</a:t>
            </a:r>
            <a:r>
              <a:rPr lang="en-US" altLang="ko-KR" sz="1100" b="0" dirty="0" err="1"/>
              <a:t>gams_options</a:t>
            </a:r>
            <a:r>
              <a:rPr lang="en-US" altLang="ko-KR" sz="1100" b="0" dirty="0"/>
              <a:t>=</a:t>
            </a:r>
            <a:r>
              <a:rPr lang="en-US" altLang="ko-KR" sz="1100" b="0" dirty="0">
                <a:solidFill>
                  <a:srgbClr val="00B050"/>
                </a:solidFill>
              </a:rPr>
              <a:t>opt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/>
              <a:t>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('A1').value = " </a:t>
            </a:r>
            <a:r>
              <a:rPr lang="en-US" altLang="ko-KR" sz="1100" b="0" dirty="0" err="1"/>
              <a:t>Obj</a:t>
            </a:r>
            <a:r>
              <a:rPr lang="en-US" altLang="ko-KR" sz="1100" b="0" dirty="0"/>
              <a:t>: {:,.2f}".format(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"z"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().level)</a:t>
            </a:r>
          </a:p>
          <a:p>
            <a:pPr marL="0" indent="0">
              <a:buNone/>
            </a:pPr>
            <a:r>
              <a:rPr lang="en-US" altLang="ko-KR" sz="1100" b="0" dirty="0"/>
              <a:t>   if (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u="sng" dirty="0" err="1">
                <a:solidFill>
                  <a:srgbClr val="FF0000"/>
                </a:solidFill>
              </a:rPr>
              <a:t>modelstat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().value)==1):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="Optimal"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elif</a:t>
            </a:r>
            <a:r>
              <a:rPr lang="en-US" altLang="ko-KR" sz="1100" b="0" dirty="0"/>
              <a:t> (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>
                <a:solidFill>
                  <a:srgbClr val="0000FF"/>
                </a:solidFill>
              </a:rPr>
              <a:t>t2</a:t>
            </a:r>
            <a:r>
              <a:rPr lang="en-US" altLang="ko-KR" sz="1100" b="0" dirty="0"/>
              <a:t>.</a:t>
            </a:r>
            <a:r>
              <a:rPr lang="en-US" altLang="ko-KR" sz="1100" b="0" dirty="0">
                <a:solidFill>
                  <a:srgbClr val="FF00FF"/>
                </a:solidFill>
              </a:rPr>
              <a:t>out_db</a:t>
            </a:r>
            <a:r>
              <a:rPr lang="en-US" altLang="ko-KR" sz="1100" b="0" dirty="0"/>
              <a:t>[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u="sng" dirty="0" err="1">
                <a:solidFill>
                  <a:srgbClr val="FF0000"/>
                </a:solidFill>
              </a:rPr>
              <a:t>modelstat</a:t>
            </a:r>
            <a:r>
              <a:rPr lang="en-US" altLang="ko-KR" sz="1100" u="sng" dirty="0">
                <a:solidFill>
                  <a:srgbClr val="FF0000"/>
                </a:solidFill>
              </a:rPr>
              <a:t>"</a:t>
            </a:r>
            <a:r>
              <a:rPr lang="en-US" altLang="ko-KR" sz="1100" b="0" dirty="0"/>
              <a:t>].</a:t>
            </a:r>
            <a:r>
              <a:rPr lang="en-US" altLang="ko-KR" sz="1100" b="0" dirty="0" err="1"/>
              <a:t>find_record</a:t>
            </a:r>
            <a:r>
              <a:rPr lang="en-US" altLang="ko-KR" sz="1100" b="0" dirty="0"/>
              <a:t>().value)==4):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="Infeasible"</a:t>
            </a:r>
          </a:p>
          <a:p>
            <a:pPr marL="0" indent="0">
              <a:buNone/>
            </a:pPr>
            <a:r>
              <a:rPr lang="en-US" altLang="ko-KR" sz="1100" b="0" dirty="0"/>
              <a:t>   else:</a:t>
            </a:r>
          </a:p>
          <a:p>
            <a:pPr marL="0" indent="0">
              <a:buNone/>
            </a:pPr>
            <a:r>
              <a:rPr lang="en-US" altLang="ko-KR" sz="1100" b="0" dirty="0"/>
              <a:t>        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="</a:t>
            </a:r>
            <a:r>
              <a:rPr lang="en-US" altLang="ko-KR" sz="1100" b="0" dirty="0" err="1"/>
              <a:t>modelstat</a:t>
            </a:r>
            <a:r>
              <a:rPr lang="en-US" altLang="ko-KR" sz="1100" b="0" dirty="0"/>
              <a:t> error"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79937-4640-4468-BF30-1851F46E92D2}"/>
              </a:ext>
            </a:extLst>
          </p:cNvPr>
          <p:cNvSpPr/>
          <p:nvPr/>
        </p:nvSpPr>
        <p:spPr>
          <a:xfrm>
            <a:off x="6360335" y="1044179"/>
            <a:ext cx="2783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tr_model_vi.gms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en-US" altLang="ko-KR" dirty="0"/>
              <a:t>.......</a:t>
            </a:r>
          </a:p>
          <a:p>
            <a:endParaRPr lang="en-US" altLang="ko-KR" dirty="0"/>
          </a:p>
          <a:p>
            <a:r>
              <a:rPr lang="ko-KR" altLang="en-US" dirty="0" err="1"/>
              <a:t>Model</a:t>
            </a:r>
            <a:r>
              <a:rPr lang="ko-KR" altLang="en-US" dirty="0"/>
              <a:t> </a:t>
            </a:r>
            <a:r>
              <a:rPr lang="ko-KR" altLang="en-US" dirty="0" err="1"/>
              <a:t>tr</a:t>
            </a:r>
            <a:r>
              <a:rPr lang="ko-KR" altLang="en-US" dirty="0"/>
              <a:t> /</a:t>
            </a:r>
            <a:r>
              <a:rPr lang="ko-KR" altLang="en-US" dirty="0" err="1"/>
              <a:t>all</a:t>
            </a:r>
            <a:r>
              <a:rPr lang="ko-KR" altLang="en-US" dirty="0"/>
              <a:t>/ ;</a:t>
            </a:r>
          </a:p>
          <a:p>
            <a:endParaRPr lang="ko-KR" altLang="en-US" dirty="0"/>
          </a:p>
          <a:p>
            <a:r>
              <a:rPr lang="ko-KR" altLang="en-US" dirty="0" err="1"/>
              <a:t>tr.optfile</a:t>
            </a:r>
            <a:r>
              <a:rPr lang="ko-KR" altLang="en-US" dirty="0"/>
              <a:t>=1;</a:t>
            </a:r>
          </a:p>
          <a:p>
            <a:r>
              <a:rPr lang="ko-KR" altLang="en-US" dirty="0" err="1"/>
              <a:t>Solve</a:t>
            </a:r>
            <a:r>
              <a:rPr lang="ko-KR" altLang="en-US" dirty="0"/>
              <a:t> </a:t>
            </a:r>
            <a:r>
              <a:rPr lang="ko-KR" altLang="en-US" dirty="0" err="1"/>
              <a:t>tr</a:t>
            </a:r>
            <a:r>
              <a:rPr lang="ko-KR" altLang="en-US" dirty="0"/>
              <a:t> </a:t>
            </a:r>
            <a:r>
              <a:rPr lang="ko-KR" altLang="en-US" dirty="0" err="1"/>
              <a:t>using</a:t>
            </a:r>
            <a:r>
              <a:rPr lang="ko-KR" altLang="en-US" dirty="0"/>
              <a:t> </a:t>
            </a:r>
            <a:r>
              <a:rPr lang="ko-KR" altLang="en-US" dirty="0" err="1"/>
              <a:t>lp</a:t>
            </a:r>
            <a:r>
              <a:rPr lang="ko-KR" altLang="en-US" dirty="0"/>
              <a:t> </a:t>
            </a:r>
            <a:r>
              <a:rPr lang="ko-KR" altLang="en-US" dirty="0" err="1"/>
              <a:t>minimizing</a:t>
            </a:r>
            <a:r>
              <a:rPr lang="ko-KR" altLang="en-US" dirty="0"/>
              <a:t> </a:t>
            </a:r>
            <a:r>
              <a:rPr lang="ko-KR" altLang="en-US" b="1" u="sng" dirty="0" err="1">
                <a:solidFill>
                  <a:srgbClr val="FF0000"/>
                </a:solidFill>
              </a:rPr>
              <a:t>z</a:t>
            </a:r>
            <a:r>
              <a:rPr lang="ko-KR" altLang="en-US" dirty="0"/>
              <a:t> ;</a:t>
            </a:r>
          </a:p>
          <a:p>
            <a:r>
              <a:rPr lang="ko-KR" altLang="en-US" dirty="0" err="1"/>
              <a:t>Scalar</a:t>
            </a:r>
            <a:r>
              <a:rPr lang="ko-KR" altLang="en-US" dirty="0"/>
              <a:t> </a:t>
            </a:r>
            <a:r>
              <a:rPr lang="ko-KR" altLang="en-US" dirty="0" err="1"/>
              <a:t>modelstat</a:t>
            </a:r>
            <a:r>
              <a:rPr lang="ko-KR" altLang="en-US" dirty="0"/>
              <a:t> / /;</a:t>
            </a:r>
          </a:p>
          <a:p>
            <a:r>
              <a:rPr lang="ko-KR" altLang="en-US" b="1" u="sng" dirty="0" err="1">
                <a:solidFill>
                  <a:srgbClr val="FF0000"/>
                </a:solidFill>
              </a:rPr>
              <a:t>modelstat</a:t>
            </a:r>
            <a:r>
              <a:rPr lang="ko-KR" altLang="en-US" dirty="0"/>
              <a:t>=</a:t>
            </a:r>
            <a:r>
              <a:rPr lang="ko-KR" altLang="en-US" dirty="0" err="1"/>
              <a:t>tr.</a:t>
            </a:r>
            <a:r>
              <a:rPr lang="ko-KR" altLang="en-US" b="1" u="sng" dirty="0" err="1"/>
              <a:t>modelstat</a:t>
            </a:r>
            <a:r>
              <a:rPr lang="ko-KR" altLang="en-US" dirty="0"/>
              <a:t>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9C620D-9B35-482A-9FF3-1857F19C56CC}"/>
              </a:ext>
            </a:extLst>
          </p:cNvPr>
          <p:cNvSpPr/>
          <p:nvPr/>
        </p:nvSpPr>
        <p:spPr>
          <a:xfrm>
            <a:off x="6604724" y="4561180"/>
            <a:ext cx="1936749" cy="112338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GAMS</a:t>
            </a:r>
            <a:r>
              <a:rPr lang="ko-KR" altLang="en-US" sz="1100" dirty="0"/>
              <a:t>에서 정의한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set, parameter, table, scalar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variable </a:t>
            </a:r>
            <a:r>
              <a:rPr lang="ko-KR" altLang="en-US" sz="1100" dirty="0"/>
              <a:t>의 </a:t>
            </a:r>
            <a:r>
              <a:rPr lang="en-US" altLang="ko-KR" sz="1100" dirty="0"/>
              <a:t>optimal solution</a:t>
            </a:r>
          </a:p>
          <a:p>
            <a:r>
              <a:rPr lang="ko-KR" altLang="en-US" sz="1100" dirty="0"/>
              <a:t>등은</a:t>
            </a:r>
            <a:endParaRPr lang="en-US" altLang="ko-KR" sz="1100" dirty="0"/>
          </a:p>
          <a:p>
            <a:r>
              <a:rPr lang="en-US" altLang="ko-KR" sz="1100" kern="0" dirty="0">
                <a:solidFill>
                  <a:srgbClr val="0000FF"/>
                </a:solidFill>
                <a:latin typeface="Trebuchet MS"/>
                <a:ea typeface="돋움체"/>
              </a:rPr>
              <a:t>t2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.</a:t>
            </a:r>
            <a:r>
              <a:rPr lang="en-US" altLang="ko-KR" sz="1100" kern="0" dirty="0">
                <a:solidFill>
                  <a:srgbClr val="FF00FF"/>
                </a:solidFill>
                <a:latin typeface="Trebuchet MS"/>
                <a:ea typeface="돋움체"/>
              </a:rPr>
              <a:t>out_db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[</a:t>
            </a:r>
            <a:r>
              <a:rPr lang="ko-KR" altLang="en-US" sz="1100" b="1" u="sng" kern="0" dirty="0">
                <a:solidFill>
                  <a:srgbClr val="FF0000"/>
                </a:solidFill>
                <a:latin typeface="Trebuchet MS"/>
                <a:ea typeface="돋움체"/>
              </a:rPr>
              <a:t>＂</a:t>
            </a:r>
            <a:r>
              <a:rPr lang="en-US" altLang="ko-KR" sz="1100" b="1" u="sng" kern="0" dirty="0">
                <a:solidFill>
                  <a:srgbClr val="FF0000"/>
                </a:solidFill>
                <a:latin typeface="Trebuchet MS"/>
                <a:ea typeface="돋움체"/>
              </a:rPr>
              <a:t>name"</a:t>
            </a:r>
            <a:r>
              <a:rPr lang="en-US" altLang="ko-KR" sz="1100" kern="0" dirty="0">
                <a:solidFill>
                  <a:srgbClr val="000000"/>
                </a:solidFill>
                <a:latin typeface="Trebuchet MS"/>
                <a:ea typeface="돋움체"/>
              </a:rPr>
              <a:t>]</a:t>
            </a:r>
          </a:p>
          <a:p>
            <a:r>
              <a:rPr lang="ko-KR" altLang="en-US" dirty="0"/>
              <a:t>을 통해 접근할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592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/>
              <a:t>GAMS model/data</a:t>
            </a:r>
            <a:r>
              <a:rPr lang="ko-KR" altLang="en-US" dirty="0"/>
              <a:t>로 부터 </a:t>
            </a:r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ko-KR" altLang="en-US" dirty="0" err="1"/>
              <a:t>읽어오기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24" y="912726"/>
            <a:ext cx="8332076" cy="54376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....</a:t>
            </a:r>
          </a:p>
          <a:p>
            <a:pPr marL="0" indent="0">
              <a:buNone/>
            </a:pPr>
            <a:r>
              <a:rPr lang="en-US" altLang="ko-KR" sz="1100" b="0" dirty="0">
                <a:solidFill>
                  <a:srgbClr val="0000FF"/>
                </a:solidFill>
              </a:rPr>
              <a:t>   t2</a:t>
            </a:r>
            <a:r>
              <a:rPr lang="en-US" altLang="ko-KR" sz="1100" b="0" dirty="0"/>
              <a:t>.run(</a:t>
            </a:r>
            <a:r>
              <a:rPr lang="en-US" altLang="ko-KR" sz="1100" b="0" dirty="0" err="1"/>
              <a:t>gams_options</a:t>
            </a:r>
            <a:r>
              <a:rPr lang="en-US" altLang="ko-KR" sz="1100" b="0" dirty="0"/>
              <a:t>=</a:t>
            </a:r>
            <a:r>
              <a:rPr lang="en-US" altLang="ko-KR" sz="1100" b="0" dirty="0">
                <a:solidFill>
                  <a:srgbClr val="00B050"/>
                </a:solidFill>
              </a:rPr>
              <a:t>opt</a:t>
            </a:r>
            <a:r>
              <a:rPr lang="en-US" altLang="ko-KR" sz="1100" b="0" dirty="0"/>
              <a:t>)</a:t>
            </a:r>
          </a:p>
          <a:p>
            <a:pPr marL="0" indent="0">
              <a:buNone/>
            </a:pPr>
            <a:r>
              <a:rPr lang="en-US" altLang="ko-KR" sz="1100" b="0" dirty="0"/>
              <a:t>   .....	</a:t>
            </a:r>
          </a:p>
          <a:p>
            <a:pPr marL="0" indent="0">
              <a:buNone/>
            </a:pPr>
            <a:r>
              <a:rPr lang="en-US" altLang="ko-KR" sz="1100" b="0" dirty="0"/>
              <a:t>   #   GAMS set definition        </a:t>
            </a:r>
          </a:p>
          <a:p>
            <a:pPr marL="0" indent="0">
              <a:buNone/>
            </a:pPr>
            <a:r>
              <a:rPr lang="en-US" altLang="ko-KR" sz="1100" b="0" dirty="0"/>
              <a:t>   #    I      technologies  / 1 "</a:t>
            </a:r>
            <a:r>
              <a:rPr lang="en-US" altLang="ko-KR" sz="1100" b="0" dirty="0" err="1"/>
              <a:t>gasolineC</a:t>
            </a:r>
            <a:r>
              <a:rPr lang="en-US" altLang="ko-KR" sz="1100" b="0" dirty="0"/>
              <a:t>", 2 "</a:t>
            </a:r>
            <a:r>
              <a:rPr lang="en-US" altLang="ko-KR" sz="1100" b="0" dirty="0" err="1"/>
              <a:t>dieselC</a:t>
            </a:r>
            <a:r>
              <a:rPr lang="en-US" altLang="ko-KR" sz="1100" b="0" dirty="0"/>
              <a:t>", 3 "bio </a:t>
            </a:r>
            <a:r>
              <a:rPr lang="en-US" altLang="ko-KR" sz="1100" b="0" dirty="0" err="1"/>
              <a:t>ethanolC</a:t>
            </a:r>
            <a:r>
              <a:rPr lang="en-US" altLang="ko-KR" sz="1100" b="0" dirty="0"/>
              <a:t>", 4 "bio </a:t>
            </a:r>
            <a:r>
              <a:rPr lang="en-US" altLang="ko-KR" sz="1100" b="0" dirty="0" err="1"/>
              <a:t>dieselC</a:t>
            </a:r>
            <a:r>
              <a:rPr lang="en-US" altLang="ko-KR" sz="1100" b="0" dirty="0"/>
              <a:t>", .... /</a:t>
            </a:r>
          </a:p>
          <a:p>
            <a:pPr marL="0" indent="0">
              <a:buNone/>
            </a:pPr>
            <a:r>
              <a:rPr lang="en-US" altLang="ko-KR" sz="1100" b="0" dirty="0"/>
              <a:t>   I=[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 for rec in t2.out_db["I"]]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set</a:t>
            </a:r>
            <a:r>
              <a:rPr lang="en-US" altLang="ko-KR" sz="1100" b="0" dirty="0"/>
              <a:t> </a:t>
            </a:r>
            <a:r>
              <a:rPr lang="en-US" altLang="ko-KR" sz="1100" dirty="0">
                <a:solidFill>
                  <a:srgbClr val="800080"/>
                </a:solidFill>
                <a:latin typeface="Courier New" panose="02070309020205020404" pitchFamily="49" charset="0"/>
              </a:rPr>
              <a:t>name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=[</a:t>
            </a:r>
            <a:r>
              <a:rPr lang="en-US" altLang="ko-KR" sz="1100" b="0" dirty="0" err="1"/>
              <a:t>rec.text</a:t>
            </a:r>
            <a:r>
              <a:rPr lang="en-US" altLang="ko-KR" sz="1100" b="0" dirty="0"/>
              <a:t> for rec in t2.out_db["I"]]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set</a:t>
            </a:r>
            <a:r>
              <a:rPr lang="en-US" altLang="ko-KR" sz="1100" b="0" dirty="0"/>
              <a:t> </a:t>
            </a:r>
            <a:r>
              <a:rPr lang="en-US" altLang="ko-KR" sz="1100" dirty="0">
                <a:solidFill>
                  <a:srgbClr val="800080"/>
                </a:solidFill>
                <a:latin typeface="Courier New" panose="02070309020205020404" pitchFamily="49" charset="0"/>
              </a:rPr>
              <a:t>explanatory text</a:t>
            </a:r>
            <a:r>
              <a:rPr lang="en-US" altLang="ko-KR" sz="1100" b="0" dirty="0"/>
              <a:t>  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</a:p>
          <a:p>
            <a:pPr marL="0" indent="0">
              <a:buNone/>
            </a:pPr>
            <a:r>
              <a:rPr lang="en-US" altLang="ko-KR" sz="1100" b="0" dirty="0"/>
              <a:t>  demand=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(tau)</a:t>
            </a:r>
          </a:p>
          <a:p>
            <a:pPr marL="0" indent="0">
              <a:buNone/>
            </a:pPr>
            <a:r>
              <a:rPr lang="en-US" altLang="ko-KR" sz="1100" b="0" dirty="0"/>
              <a:t>  x=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</a:t>
            </a:r>
            <a:r>
              <a:rPr lang="en-US" altLang="ko-KR" sz="1100" b="0" dirty="0" err="1"/>
              <a:t>dem</a:t>
            </a:r>
            <a:r>
              <a:rPr lang="en-US" altLang="ko-KR" sz="1100" b="0" dirty="0"/>
              <a:t>"]: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parameter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      demand[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rec.value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for rec in t2.out_db["x"]: 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variable</a:t>
            </a:r>
          </a:p>
          <a:p>
            <a:pPr marL="0" indent="0">
              <a:buNone/>
            </a:pPr>
            <a:r>
              <a:rPr lang="en-US" altLang="ko-KR" sz="1100" b="0" dirty="0"/>
              <a:t>      x[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I_0=[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 for rec in t2.out_db["I_0"]]    </a:t>
            </a:r>
            <a:r>
              <a:rPr lang="en-US" altLang="ko-KR" sz="1100" b="0" dirty="0">
                <a:solidFill>
                  <a:srgbClr val="0000FF"/>
                </a:solidFill>
              </a:rPr>
              <a:t># I /1*11/,   I_0  /1*7/</a:t>
            </a:r>
          </a:p>
          <a:p>
            <a:pPr marL="0" indent="0">
              <a:buNone/>
            </a:pPr>
            <a:r>
              <a:rPr lang="en-US" altLang="ko-KR" sz="1100" b="0" dirty="0"/>
              <a:t>  y=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t2.out_db["y"]:</a:t>
            </a:r>
          </a:p>
          <a:p>
            <a:pPr marL="0" indent="0">
              <a:buNone/>
            </a:pPr>
            <a:r>
              <a:rPr lang="en-US" altLang="ko-KR" sz="1100" b="0" dirty="0"/>
              <a:t>      y[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 =  </a:t>
            </a:r>
            <a:r>
              <a:rPr lang="en-US" altLang="ko-KR" sz="1100" b="0" dirty="0" err="1"/>
              <a:t>np.delete</a:t>
            </a:r>
            <a:r>
              <a:rPr lang="en-US" altLang="ko-KR" sz="1100" b="0" dirty="0"/>
              <a:t>(y, I_0, axis=0)    </a:t>
            </a:r>
            <a:r>
              <a:rPr lang="en-US" altLang="ko-KR" sz="1100" b="0" dirty="0">
                <a:solidFill>
                  <a:srgbClr val="0000FF"/>
                </a:solidFill>
              </a:rPr>
              <a:t># I_0 </a:t>
            </a:r>
            <a:r>
              <a:rPr lang="ko-KR" altLang="en-US" sz="1100" b="0" dirty="0">
                <a:solidFill>
                  <a:srgbClr val="0000FF"/>
                </a:solidFill>
              </a:rPr>
              <a:t>에 속한 </a:t>
            </a:r>
            <a:r>
              <a:rPr lang="en-US" altLang="ko-KR" sz="1100" b="0" dirty="0">
                <a:solidFill>
                  <a:srgbClr val="0000FF"/>
                </a:solidFill>
              </a:rPr>
              <a:t>row </a:t>
            </a:r>
            <a:r>
              <a:rPr lang="ko-KR" altLang="en-US" sz="1100" b="0" dirty="0">
                <a:solidFill>
                  <a:srgbClr val="0000FF"/>
                </a:solidFill>
              </a:rPr>
              <a:t>들을 삭제함</a:t>
            </a:r>
            <a:endParaRPr lang="en-US" altLang="ko-KR" sz="11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endParaRPr lang="en-US" altLang="ko-KR" sz="1100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3E66-E7E9-4B45-9CB0-2396ECA4D6C4}"/>
                  </a:ext>
                </a:extLst>
              </p:cNvPr>
              <p:cNvSpPr txBox="1"/>
              <p:nvPr/>
            </p:nvSpPr>
            <p:spPr>
              <a:xfrm>
                <a:off x="4338670" y="4013901"/>
                <a:ext cx="187808" cy="193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3E66-E7E9-4B45-9CB0-2396ECA4D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70" y="4013901"/>
                <a:ext cx="187808" cy="193451"/>
              </a:xfrm>
              <a:prstGeom prst="rect">
                <a:avLst/>
              </a:prstGeom>
              <a:blipFill>
                <a:blip r:embed="rId2"/>
                <a:stretch>
                  <a:fillRect l="-12903" r="-3226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0005016-80B1-4B22-9173-7BC08FE02C9A}"/>
                  </a:ext>
                </a:extLst>
              </p:cNvPr>
              <p:cNvSpPr/>
              <p:nvPr/>
            </p:nvSpPr>
            <p:spPr>
              <a:xfrm>
                <a:off x="4338670" y="3271506"/>
                <a:ext cx="3284554" cy="58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79705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de-DE" altLang="ko-KR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ko-KR">
                          <a:solidFill>
                            <a:srgbClr val="0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ko-K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0005016-80B1-4B22-9173-7BC08FE0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70" y="3271506"/>
                <a:ext cx="3284554" cy="583173"/>
              </a:xfrm>
              <a:prstGeom prst="rect">
                <a:avLst/>
              </a:prstGeom>
              <a:blipFill>
                <a:blip r:embed="rId3"/>
                <a:stretch>
                  <a:fillRect l="-9276" t="-108421" r="-2041" b="-14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567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8C15-581F-4C16-AF4D-65597D08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75" y="183878"/>
            <a:ext cx="8496300" cy="569626"/>
          </a:xfrm>
        </p:spPr>
        <p:txBody>
          <a:bodyPr/>
          <a:lstStyle/>
          <a:p>
            <a:r>
              <a:rPr lang="en-US" altLang="ko-KR" dirty="0"/>
              <a:t>GAMS python</a:t>
            </a:r>
            <a:r>
              <a:rPr lang="ko-KR" altLang="en-US" dirty="0"/>
              <a:t>에서 </a:t>
            </a:r>
            <a:r>
              <a:rPr lang="en-US" altLang="ko-KR" dirty="0"/>
              <a:t>Excel</a:t>
            </a:r>
            <a:r>
              <a:rPr lang="ko-KR" altLang="en-US" dirty="0"/>
              <a:t>에 </a:t>
            </a:r>
            <a:r>
              <a:rPr lang="en-US" altLang="ko-KR" dirty="0"/>
              <a:t>write</a:t>
            </a:r>
            <a:r>
              <a:rPr lang="ko-KR" altLang="en-US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CFBB86-0B7D-4DA9-B5EA-7BBD5D0D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09" y="906420"/>
            <a:ext cx="5747844" cy="45106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100" b="0" dirty="0"/>
              <a:t>import </a:t>
            </a:r>
            <a:r>
              <a:rPr lang="en-US" altLang="ko-KR" sz="1100" b="0" dirty="0" err="1"/>
              <a:t>xlwings</a:t>
            </a:r>
            <a:r>
              <a:rPr lang="en-US" altLang="ko-KR" sz="1100" b="0" dirty="0"/>
              <a:t> as </a:t>
            </a:r>
            <a:r>
              <a:rPr lang="en-US" altLang="ko-KR" sz="1100" b="0" dirty="0" err="1"/>
              <a:t>xw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from gams import *</a:t>
            </a:r>
          </a:p>
          <a:p>
            <a:pPr marL="0" indent="0">
              <a:buNone/>
            </a:pPr>
            <a:r>
              <a:rPr lang="en-US" altLang="ko-KR" sz="1100" b="0" dirty="0"/>
              <a:t>   ....</a:t>
            </a:r>
          </a:p>
          <a:p>
            <a:pPr marL="0" indent="0">
              <a:buNone/>
            </a:pPr>
            <a:r>
              <a:rPr lang="en-US" altLang="ko-KR" sz="1100" b="0" dirty="0"/>
              <a:t>  demand=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(tau)</a:t>
            </a:r>
          </a:p>
          <a:p>
            <a:pPr marL="0" indent="0">
              <a:buNone/>
            </a:pPr>
            <a:r>
              <a:rPr lang="en-US" altLang="ko-KR" sz="1100" b="0" dirty="0"/>
              <a:t>  x=</a:t>
            </a:r>
            <a:r>
              <a:rPr lang="en-US" altLang="ko-KR" sz="1100" b="0" dirty="0" err="1"/>
              <a:t>np.zeros</a:t>
            </a:r>
            <a:r>
              <a:rPr lang="en-US" altLang="ko-KR" sz="1100" b="0" dirty="0"/>
              <a:t>((</a:t>
            </a:r>
            <a:r>
              <a:rPr lang="en-US" altLang="ko-KR" sz="1100" b="0" dirty="0" err="1"/>
              <a:t>noOfTechs,tau</a:t>
            </a:r>
            <a:r>
              <a:rPr lang="en-US" altLang="ko-KR" sz="1100" b="0" dirty="0"/>
              <a:t>))</a:t>
            </a:r>
          </a:p>
          <a:p>
            <a:pPr marL="0" indent="0">
              <a:buNone/>
            </a:pPr>
            <a:r>
              <a:rPr lang="en-US" altLang="ko-KR" sz="1100" b="0" dirty="0"/>
              <a:t>  for rec in t2.out_db["</a:t>
            </a:r>
            <a:r>
              <a:rPr lang="en-US" altLang="ko-KR" sz="1100" b="0" dirty="0" err="1"/>
              <a:t>dem</a:t>
            </a:r>
            <a:r>
              <a:rPr lang="en-US" altLang="ko-KR" sz="1100" b="0" dirty="0"/>
              <a:t>"]: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parameter</a:t>
            </a:r>
            <a:r>
              <a:rPr lang="en-US" altLang="ko-KR" sz="1100" b="0" dirty="0"/>
              <a:t> </a:t>
            </a:r>
          </a:p>
          <a:p>
            <a:pPr marL="0" indent="0">
              <a:buNone/>
            </a:pPr>
            <a:r>
              <a:rPr lang="en-US" altLang="ko-KR" sz="1100" b="0" dirty="0"/>
              <a:t>       demand[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rec.value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for rec in t2.out_db["x"]:      # GAMS </a:t>
            </a:r>
            <a:r>
              <a:rPr lang="en-US" altLang="ko-KR" sz="1100" b="0" u="sng" dirty="0">
                <a:solidFill>
                  <a:srgbClr val="FF0000"/>
                </a:solidFill>
              </a:rPr>
              <a:t>variable</a:t>
            </a:r>
          </a:p>
          <a:p>
            <a:pPr marL="0" indent="0">
              <a:buNone/>
            </a:pPr>
            <a:r>
              <a:rPr lang="en-US" altLang="ko-KR" sz="1100" b="0" dirty="0"/>
              <a:t>       x[</a:t>
            </a:r>
            <a:r>
              <a:rPr lang="en-US" altLang="ko-KR" sz="1100" b="0" dirty="0" err="1"/>
              <a:t>int</a:t>
            </a:r>
            <a:r>
              <a:rPr lang="en-US" altLang="ko-KR" sz="1100" b="0" dirty="0"/>
              <a:t>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(0))-1,int(</a:t>
            </a:r>
            <a:r>
              <a:rPr lang="en-US" altLang="ko-KR" sz="1100" b="0" dirty="0" err="1"/>
              <a:t>rec.key</a:t>
            </a:r>
            <a:r>
              <a:rPr lang="en-US" altLang="ko-KR" sz="1100" b="0" dirty="0"/>
              <a:t>(1))-1]=</a:t>
            </a:r>
            <a:r>
              <a:rPr lang="en-US" altLang="ko-KR" sz="1100" b="0" dirty="0" err="1"/>
              <a:t>rec.level</a:t>
            </a: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row=4</a:t>
            </a:r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(row)).value='demand(km)’</a:t>
            </a:r>
          </a:p>
          <a:p>
            <a:pPr marL="0" indent="0">
              <a:buNone/>
            </a:pPr>
            <a:r>
              <a:rPr lang="en-US" altLang="ko-KR" sz="1100" b="0" dirty="0"/>
              <a:t>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(row)).value=demand</a:t>
            </a:r>
          </a:p>
          <a:p>
            <a:pPr marL="0" indent="0">
              <a:buNone/>
            </a:pPr>
            <a:r>
              <a:rPr lang="en-US" altLang="ko-KR" sz="1100" b="0" dirty="0"/>
              <a:t>  row+=2</a:t>
            </a:r>
          </a:p>
          <a:p>
            <a:pPr marL="0" indent="0">
              <a:buNone/>
            </a:pPr>
            <a:endParaRPr lang="en-US" altLang="ko-KR" sz="1100" b="0" dirty="0"/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=[</a:t>
            </a:r>
            <a:r>
              <a:rPr lang="en-US" altLang="ko-KR" sz="1100" b="0" dirty="0" err="1"/>
              <a:t>rec.text</a:t>
            </a:r>
            <a:r>
              <a:rPr lang="en-US" altLang="ko-KR" sz="1100" b="0" dirty="0"/>
              <a:t> for rec in t2.out_db["I"]]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x_names</a:t>
            </a:r>
            <a:r>
              <a:rPr lang="en-US" altLang="ko-KR" sz="1100" b="0" dirty="0"/>
              <a:t>=[['x['+tech+'('+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(index+1)+')]'] for index, tech in enumerate(</a:t>
            </a:r>
            <a:r>
              <a:rPr lang="en-US" altLang="ko-KR" sz="1100" b="0" dirty="0" err="1"/>
              <a:t>tech_names</a:t>
            </a:r>
            <a:r>
              <a:rPr lang="en-US" altLang="ko-KR" sz="1100" b="0" dirty="0"/>
              <a:t>)]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('A'+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(row)).value=</a:t>
            </a:r>
            <a:r>
              <a:rPr lang="en-US" altLang="ko-KR" sz="1100" b="0" dirty="0" err="1"/>
              <a:t>x_names</a:t>
            </a:r>
            <a:r>
              <a:rPr lang="en-US" altLang="ko-KR" sz="1100" b="0" dirty="0"/>
              <a:t>	</a:t>
            </a:r>
          </a:p>
          <a:p>
            <a:pPr marL="0" indent="0">
              <a:buNone/>
            </a:pPr>
            <a:r>
              <a:rPr lang="en-US" altLang="ko-KR" sz="1100" b="0" dirty="0"/>
              <a:t>   </a:t>
            </a:r>
            <a:r>
              <a:rPr lang="en-US" altLang="ko-KR" sz="1100" b="0" dirty="0" err="1"/>
              <a:t>sht.range</a:t>
            </a:r>
            <a:r>
              <a:rPr lang="en-US" altLang="ko-KR" sz="1100" b="0" dirty="0"/>
              <a:t>('B'+</a:t>
            </a:r>
            <a:r>
              <a:rPr lang="en-US" altLang="ko-KR" sz="1100" b="0" dirty="0" err="1"/>
              <a:t>str</a:t>
            </a:r>
            <a:r>
              <a:rPr lang="en-US" altLang="ko-KR" sz="1100" b="0" dirty="0"/>
              <a:t>(row)).value = x</a:t>
            </a:r>
          </a:p>
          <a:p>
            <a:pPr marL="0" indent="0">
              <a:buNone/>
            </a:pPr>
            <a:endParaRPr lang="en-US" altLang="ko-KR" sz="1100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5E5CD-47C5-45EA-905A-6FD410F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F100A-A248-4072-B088-219BD143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11" y="1891861"/>
            <a:ext cx="5918866" cy="22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8828764" cy="569626"/>
          </a:xfrm>
        </p:spPr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flow conservation/demand constraint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6836" y="992267"/>
                <a:ext cx="8651906" cy="3662658"/>
              </a:xfrm>
            </p:spPr>
            <p:txBody>
              <a:bodyPr/>
              <a:lstStyle/>
              <a:p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𝐸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set of all energy forms. For an energy form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en-US" altLang="ko-KR" sz="1200" b="0" i="1" smtClean="0">
                        <a:latin typeface="Cambria Math"/>
                      </a:rPr>
                      <m:t>𝐽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set of input technologies generating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the set of technologies consuming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energy flow balance constraint for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de-DE" altLang="ko-KR" sz="1200" b="0" i="1">
                        <a:latin typeface="Cambria Math"/>
                      </a:rPr>
                      <m:t>𝐸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/>
                        </a:rPr>
                        <m:t>≥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altLang="ko-KR" sz="1200" b="0" i="1"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ko-KR" sz="1200" b="0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>
                          <a:latin typeface="Cambria Math"/>
                        </a:rPr>
                        <m:t>,     </m:t>
                      </m:r>
                      <m:r>
                        <a:rPr lang="de-DE" altLang="ko-KR" sz="1200" b="0" i="1">
                          <a:latin typeface="Cambria Math"/>
                        </a:rPr>
                        <m:t>𝑗</m:t>
                      </m:r>
                      <m:r>
                        <a:rPr lang="de-DE" altLang="ko-KR" sz="1200" b="0" i="1">
                          <a:latin typeface="Cambria Math"/>
                        </a:rPr>
                        <m:t>∈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𝐽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55600" indent="0">
                  <a:buNone/>
                </a:pPr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energy flow of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2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generating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energy flow of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  <m:r>
                      <a:rPr lang="de-DE" altLang="ko-KR" sz="1200" b="0" i="1">
                        <a:latin typeface="Cambria Math"/>
                      </a:rPr>
                      <m:t>∈</m:t>
                    </m:r>
                    <m:r>
                      <a:rPr lang="de-DE" altLang="ko-KR" sz="1200" b="0" i="1">
                        <a:latin typeface="Cambria Math"/>
                      </a:rPr>
                      <m:t>𝐶</m:t>
                    </m:r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consuming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57188" indent="-357188"/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the main output of technology </a:t>
                </a:r>
                <a14:m>
                  <m:oMath xmlns:m="http://schemas.openxmlformats.org/officeDocument/2006/math"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∈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𝐼</m:t>
                    </m:r>
                    <m:r>
                      <a:rPr lang="de-DE" altLang="ko-KR" sz="1200" i="1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(</m:t>
                    </m:r>
                    <m:r>
                      <a:rPr lang="de-DE" altLang="ko-KR" sz="1200" b="0" i="1">
                        <a:latin typeface="Cambria Math"/>
                      </a:rPr>
                      <m:t>𝑗</m:t>
                    </m:r>
                    <m:r>
                      <a:rPr lang="de-DE" altLang="ko-KR" sz="1200" b="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:r>
                  <a:rPr lang="en-US" altLang="ko-KR" sz="12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generated by main output of technology </a:t>
                </a:r>
                <a:r>
                  <a:rPr lang="en-US" altLang="ko-KR" sz="1200" b="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set of all service demands. Then, the demand constraint for the service demand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expressed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ko-KR" altLang="ko-KR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20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d>
                        <m:d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sSubSup>
                        <m:sSubSup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20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i="1">
                          <a:solidFill>
                            <a:srgbClr val="000000"/>
                          </a:solidFill>
                          <a:latin typeface="Cambria Math"/>
                        </a:rPr>
                        <m:t>≥</m:t>
                      </m:r>
                      <m:sSubSup>
                        <m:sSubSupPr>
                          <m:ctrlPr>
                            <a:rPr lang="ko-KR" altLang="ko-KR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ko-KR" sz="12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altLang="ko-KR" sz="12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de-DE" altLang="ko-KR" sz="1200" b="0" i="1">
                          <a:latin typeface="Cambria Math"/>
                        </a:rPr>
                        <m:t>,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200">
                          <a:solidFill>
                            <a:srgbClr val="000000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de-DE" altLang="ko-KR" sz="1200" b="0" i="1">
                          <a:latin typeface="Cambria Math"/>
                        </a:rPr>
                        <m:t>,  </m:t>
                      </m:r>
                      <m:r>
                        <a:rPr lang="de-DE" altLang="ko-KR" sz="1200" b="0" i="1">
                          <a:latin typeface="Cambria Math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altLang="ko-KR" sz="1200" b="0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altLang="ko-KR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355600">
                  <a:buNone/>
                </a:pPr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required amount of service demand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altLang="ko-KR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ko-KR" altLang="en-US" sz="12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836" y="992267"/>
                <a:ext cx="8651906" cy="36626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762000" y="6248400"/>
            <a:ext cx="440267" cy="457200"/>
          </a:xfrm>
        </p:spPr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7" name="Line 21"/>
          <p:cNvSpPr>
            <a:spLocks noChangeShapeType="1"/>
          </p:cNvSpPr>
          <p:nvPr/>
        </p:nvSpPr>
        <p:spPr bwMode="auto">
          <a:xfrm flipH="1">
            <a:off x="2709527" y="4586396"/>
            <a:ext cx="1" cy="10917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1984163" y="5266023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2709528" y="5065623"/>
            <a:ext cx="545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49"/>
          <p:cNvSpPr>
            <a:spLocks noChangeShapeType="1"/>
          </p:cNvSpPr>
          <p:nvPr/>
        </p:nvSpPr>
        <p:spPr bwMode="auto">
          <a:xfrm>
            <a:off x="1780388" y="4976591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2703581" y="5391345"/>
            <a:ext cx="8172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406645" y="5644188"/>
                <a:ext cx="5859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𝑗</m:t>
                      </m:r>
                      <m:r>
                        <a:rPr lang="de-DE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∈</m:t>
                      </m:r>
                      <m:r>
                        <a:rPr lang="en-US" altLang="ko-KR" sz="1400" i="1" kern="0">
                          <a:solidFill>
                            <a:srgbClr val="183883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45" y="5644188"/>
                <a:ext cx="585993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281781" y="4586396"/>
                <a:ext cx="377731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 smtClea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81" y="4586396"/>
                <a:ext cx="377731" cy="325089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3112209" y="4612553"/>
                <a:ext cx="400944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kern="0" smtClean="0">
                            <a:solidFill>
                              <a:srgbClr val="18388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ko-KR" sz="1400" i="1" kern="0" smtClean="0">
                            <a:solidFill>
                              <a:srgbClr val="183883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sz="1400" b="0" i="1" kern="0" smtClean="0">
                            <a:solidFill>
                              <a:srgbClr val="18388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altLang="ko-KR" sz="1400" kern="0" dirty="0">
                    <a:solidFill>
                      <a:srgbClr val="18388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09" y="4612553"/>
                <a:ext cx="400944" cy="325089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1281780" y="4894173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1780" y="4894173"/>
                <a:ext cx="513032" cy="17145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471130" y="5210952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1130" y="5210952"/>
                <a:ext cx="513032" cy="17145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3254650" y="4979898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4650" y="4979898"/>
                <a:ext cx="513032" cy="17145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528102" y="5305620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8102" y="5305620"/>
                <a:ext cx="513032" cy="17145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21"/>
          <p:cNvSpPr>
            <a:spLocks noChangeShapeType="1"/>
          </p:cNvSpPr>
          <p:nvPr/>
        </p:nvSpPr>
        <p:spPr bwMode="auto">
          <a:xfrm flipH="1">
            <a:off x="8039045" y="4529974"/>
            <a:ext cx="1" cy="10917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7313681" y="5209601"/>
            <a:ext cx="7253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49"/>
          <p:cNvSpPr>
            <a:spLocks noChangeShapeType="1"/>
          </p:cNvSpPr>
          <p:nvPr/>
        </p:nvSpPr>
        <p:spPr bwMode="auto">
          <a:xfrm>
            <a:off x="7109906" y="4920169"/>
            <a:ext cx="923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7736163" y="5587766"/>
                <a:ext cx="6731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ko-KR" sz="1400" i="1" kern="0" smtClean="0">
                          <a:solidFill>
                            <a:srgbClr val="183883"/>
                          </a:solidFill>
                          <a:latin typeface="Cambria Math"/>
                        </a:rPr>
                        <m:t>𝑗</m:t>
                      </m:r>
                      <m:r>
                        <a:rPr lang="de-DE" altLang="ko-KR" sz="1400" i="1" kern="0" smtClean="0">
                          <a:solidFill>
                            <a:srgbClr val="183883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163" y="5587766"/>
                <a:ext cx="673133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6611299" y="4529974"/>
                <a:ext cx="377731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kern="0" smtClean="0">
                              <a:solidFill>
                                <a:srgbClr val="183883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kern="0" smtClean="0">
                              <a:solidFill>
                                <a:srgbClr val="18388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99" y="4529974"/>
                <a:ext cx="377731" cy="325089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6611298" y="4837751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1298" y="4837751"/>
                <a:ext cx="513032" cy="17145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6800648" y="5154530"/>
                <a:ext cx="513032" cy="17145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0648" y="5154530"/>
                <a:ext cx="513032" cy="17145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LP formulation</a:t>
            </a:r>
            <a:r>
              <a:rPr lang="ko-KR" altLang="en-US" b="0" dirty="0"/>
              <a:t> </a:t>
            </a:r>
            <a:r>
              <a:rPr lang="en-US" altLang="ko-KR" b="0" dirty="0"/>
              <a:t>: Objective Function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353983" y="1160890"/>
                <a:ext cx="8010525" cy="477661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𝐴𝐼𝐶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/>
                  <a:t> : the annualized investment cost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endParaRPr lang="en-US" altLang="ko-KR" sz="1200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𝐴𝐼𝐶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1200" b="0" i="1">
                        <a:latin typeface="Cambria Math"/>
                      </a:rPr>
                      <m:t>⋅</m:t>
                    </m:r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200" b="0" i="1">
                            <a:latin typeface="Cambria Math"/>
                          </a:rPr>
                          <m:t>𝑚𝑖𝑛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+1,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func>
                  </m:oMath>
                </a14:m>
                <a:endParaRPr lang="en-US" altLang="ko-KR" sz="12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1200" dirty="0"/>
                  <a:t>      *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ko-KR" sz="1200" i="1">
                            <a:latin typeface="Cambria Math"/>
                          </a:rPr>
                          <m:t>−</m:t>
                        </m:r>
                        <m:r>
                          <a:rPr lang="en-US" altLang="ko-KR" sz="1200" i="1">
                            <a:latin typeface="Cambria Math"/>
                          </a:rPr>
                          <m:t>𝑡</m:t>
                        </m:r>
                        <m:r>
                          <a:rPr lang="en-US" altLang="ko-KR" sz="1200" i="1">
                            <a:latin typeface="Cambria Math"/>
                          </a:rPr>
                          <m:t>+1,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/>
                  <a:t>  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/>
                  <a:t>salvage cost</a:t>
                </a:r>
                <a:r>
                  <a:rPr lang="ko-KR" altLang="en-US" sz="1200" dirty="0"/>
                  <a:t>를 고려하기 위한 것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𝐹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𝐼𝑋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de-DE" altLang="ko-KR" sz="1200" b="0" dirty="0"/>
                  <a:t> : the fixed O&amp;M cost per year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endParaRPr lang="en-US" altLang="ko-KR" sz="1200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r>
                      <a:rPr lang="en-US" altLang="ko-KR" sz="1200" b="0" i="1" smtClean="0">
                        <a:latin typeface="Cambria Math"/>
                      </a:rPr>
                      <m:t>𝐹𝐼</m:t>
                    </m:r>
                    <m:sSubSup>
                      <m:sSub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⋅</m:t>
                    </m:r>
                    <m:func>
                      <m:func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200" b="0" i="1">
                            <a:latin typeface="Cambria Math"/>
                          </a:rPr>
                          <m:t>𝑚𝑖𝑛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+1,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1200" b="0" i="1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1+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latin typeface="Cambria Math"/>
                          </a:rPr>
                          <m:t>𝑉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𝑎𝑟</m:t>
                        </m:r>
                      </m:e>
                      <m:sub>
                        <m:r>
                          <a:rPr lang="de-DE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b="0" dirty="0"/>
                  <a:t> : the variable cost per </a:t>
                </a:r>
                <a:r>
                  <a:rPr lang="de-DE" altLang="ko-KR" sz="1200" b="0" dirty="0">
                    <a:solidFill>
                      <a:srgbClr val="FF0000"/>
                    </a:solidFill>
                  </a:rPr>
                  <a:t>main output</a:t>
                </a:r>
                <a:r>
                  <a:rPr lang="de-DE" altLang="ko-KR" sz="1200" b="0" dirty="0"/>
                  <a:t> for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de-DE" altLang="ko-KR" sz="1200" b="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𝑉𝑎𝑟</m:t>
                        </m:r>
                      </m:e>
                      <m:sub>
                        <m:r>
                          <a:rPr lang="en-US" altLang="ko-KR" sz="1200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200" b="0" i="1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>
                                <a:latin typeface="Cambria Math"/>
                              </a:rPr>
                              <m:t>1+</m:t>
                            </m:r>
                            <m:r>
                              <a:rPr lang="en-US" altLang="ko-KR" sz="1200" b="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ko-KR" sz="1200" b="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𝑟</m:t>
                    </m:r>
                    <m:r>
                      <a:rPr lang="de-DE" altLang="ko-KR" sz="1200" b="0" i="1">
                        <a:latin typeface="Cambria Math"/>
                      </a:rPr>
                      <m:t> </m:t>
                    </m:r>
                  </m:oMath>
                </a14:m>
                <a:r>
                  <a:rPr lang="de-DE" altLang="ko-KR" sz="1200" b="0" dirty="0"/>
                  <a:t> : the discount rate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altLang="ko-KR" sz="1200" b="0" dirty="0"/>
                  <a:t>Summing up these costs, the cost incurred by technology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𝑖</m:t>
                    </m:r>
                  </m:oMath>
                </a14:m>
                <a:r>
                  <a:rPr lang="de-DE" altLang="ko-KR" sz="1200" b="0" dirty="0"/>
                  <a:t> at time </a:t>
                </a:r>
                <a14:m>
                  <m:oMath xmlns:m="http://schemas.openxmlformats.org/officeDocument/2006/math">
                    <m:r>
                      <a:rPr lang="de-DE" altLang="ko-KR" sz="1200" b="0" i="1">
                        <a:latin typeface="Cambria Math"/>
                      </a:rPr>
                      <m:t>𝑡</m:t>
                    </m:r>
                  </m:oMath>
                </a14:m>
                <a:r>
                  <a:rPr lang="de-DE" altLang="ko-KR" sz="1200" b="0" dirty="0"/>
                  <a:t> can be written as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sz="1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altLang="ko-KR" sz="1200" b="0" i="1">
                              <a:latin typeface="Cambria Math"/>
                            </a:rPr>
                            <m:t>𝑡</m:t>
                          </m:r>
                          <m:r>
                            <a:rPr lang="de-DE" altLang="ko-KR" sz="12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altLang="ko-KR" sz="1200" b="0" i="1">
                              <a:latin typeface="Cambria Math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altLang="ko-KR" sz="1200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de-DE" altLang="ko-KR" sz="1200" b="0" i="1">
                                  <a:latin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ko-KR" altLang="ko-K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ko-KR" altLang="ko-K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ko-KR" altLang="ko-K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altLang="ko-KR" sz="1200" b="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de-DE" altLang="ko-KR" sz="1200" b="0" i="1"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ko-KR" alt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2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12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ko-KR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de-DE" altLang="ko-KR" sz="1200" b="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0" dirty="0"/>
                  <a:t>    -   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is an amount of main output per main input, thus the variable cost must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ko-KR" sz="12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de-DE" altLang="ko-KR" sz="1200" b="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sz="1200" b="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b="0" dirty="0"/>
                  <a:t>     -    If you have a variable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for main input, </a:t>
                </a:r>
                <a:r>
                  <a:rPr lang="en-US" altLang="ko-KR" sz="1200" b="0" dirty="0" err="1"/>
                  <a:t>i.e</a:t>
                </a:r>
                <a:r>
                  <a:rPr lang="en-US" altLang="ko-KR" sz="12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sSubSup>
                      <m:sSubSupPr>
                        <m:ctrlPr>
                          <a:rPr lang="ko-KR" altLang="ko-KR" sz="12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de-DE" altLang="ko-KR" sz="1200" b="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, then you change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200" b="0" dirty="0"/>
                  <a:t>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ko-KR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ko-KR" sz="1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ko-KR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983" y="1160890"/>
                <a:ext cx="8010525" cy="47766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E463F-3C21-4925-9D63-7FFCEC4373DE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822776"/>
      </p:ext>
    </p:extLst>
  </p:cSld>
  <p:clrMapOvr>
    <a:masterClrMapping/>
  </p:clrMapOvr>
</p:sld>
</file>

<file path=ppt/theme/theme1.xml><?xml version="1.0" encoding="utf-8"?>
<a:theme xmlns:a="http://schemas.openxmlformats.org/drawingml/2006/main" name="tp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19191"/>
      </a:accent1>
      <a:accent2>
        <a:srgbClr val="FFFFFF"/>
      </a:accent2>
      <a:accent3>
        <a:srgbClr val="FFFFFF"/>
      </a:accent3>
      <a:accent4>
        <a:srgbClr val="000000"/>
      </a:accent4>
      <a:accent5>
        <a:srgbClr val="C7C7C7"/>
      </a:accent5>
      <a:accent6>
        <a:srgbClr val="E7E7E7"/>
      </a:accent6>
      <a:hlink>
        <a:srgbClr val="FFFFFF"/>
      </a:hlink>
      <a:folHlink>
        <a:srgbClr val="FFFFFF"/>
      </a:folHlink>
    </a:clrScheme>
    <a:fontScheme name="tp">
      <a:majorFont>
        <a:latin typeface="Arial"/>
        <a:ea typeface="돋움체"/>
        <a:cs typeface=""/>
      </a:majorFont>
      <a:minorFont>
        <a:latin typeface="Trebuchet MS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p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p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b:\tp.ppt</Template>
  <TotalTime>44882</TotalTime>
  <Pages>40</Pages>
  <Words>13169</Words>
  <Application>Microsoft Office PowerPoint</Application>
  <PresentationFormat>A4 용지(210x297mm)</PresentationFormat>
  <Paragraphs>2075</Paragraphs>
  <Slides>77</Slides>
  <Notes>0</Notes>
  <HiddenSlides>1</HiddenSlides>
  <MMClips>0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98" baseType="lpstr">
      <vt:lpstr>Monotype Sorts</vt:lpstr>
      <vt:lpstr>NimbusMonL-Regu</vt:lpstr>
      <vt:lpstr>NimbusRomNo9L-Medi</vt:lpstr>
      <vt:lpstr>NimbusRomNo9L-Regu</vt:lpstr>
      <vt:lpstr>SimSun</vt:lpstr>
      <vt:lpstr>굴림</vt:lpstr>
      <vt:lpstr>나눔고딕</vt:lpstr>
      <vt:lpstr>돋움</vt:lpstr>
      <vt:lpstr>돋움체</vt:lpstr>
      <vt:lpstr>맑은 고딕</vt:lpstr>
      <vt:lpstr>바탕체</vt:lpstr>
      <vt:lpstr>한컴바탕</vt:lpstr>
      <vt:lpstr>Arial</vt:lpstr>
      <vt:lpstr>Cambria Math</vt:lpstr>
      <vt:lpstr>Consolas</vt:lpstr>
      <vt:lpstr>Courier New</vt:lpstr>
      <vt:lpstr>Times New Roman</vt:lpstr>
      <vt:lpstr>Trebuchet MS</vt:lpstr>
      <vt:lpstr>Wingdings</vt:lpstr>
      <vt:lpstr>tp</vt:lpstr>
      <vt:lpstr>매크로 사용 워크시트</vt:lpstr>
      <vt:lpstr>협동과제(경성대) : 한국형 상향식 S/W시스템 개발 - BufEEE Manual v0.5   (Bottom-up model for Energy, Emission and Evaluation)   </vt:lpstr>
      <vt:lpstr>PowerPoint 프레젠테이션</vt:lpstr>
      <vt:lpstr>Overview : base year, model year, historic capacity, decision variable </vt:lpstr>
      <vt:lpstr>RES example : transportation</vt:lpstr>
      <vt:lpstr>RES example : normalization</vt:lpstr>
      <vt:lpstr>RES example : parameters(inventory data)</vt:lpstr>
      <vt:lpstr>LP formulation : notations</vt:lpstr>
      <vt:lpstr>LP formulation : flow conservation/demand constraint</vt:lpstr>
      <vt:lpstr>LP formulation : Objective Function</vt:lpstr>
      <vt:lpstr>LP formulation : (Basic LP)</vt:lpstr>
      <vt:lpstr>LP formulation : (Basic LP)</vt:lpstr>
      <vt:lpstr>LP formulation : (Basic LP) example</vt:lpstr>
      <vt:lpstr>LP formulation : technology with vintage</vt:lpstr>
      <vt:lpstr>LP formulation : vintage notation</vt:lpstr>
      <vt:lpstr>LP formulation : vintage notation</vt:lpstr>
      <vt:lpstr>LP formulation : (Basic LP with vintage)</vt:lpstr>
      <vt:lpstr>LP formulation : (Basic LP vi) example</vt:lpstr>
      <vt:lpstr>LP formulation : (Basic LP vi) example - normalization</vt:lpstr>
      <vt:lpstr>LP formulation : tr with multiple activities</vt:lpstr>
      <vt:lpstr>LP formulation : (Basic LP ma)</vt:lpstr>
      <vt:lpstr>LP formulation : (Basic LP ma) example</vt:lpstr>
      <vt:lpstr>LP formulation : (Basic LP)를 이용한 ma 표현</vt:lpstr>
      <vt:lpstr>LP formulation : (Basic LP ma) example</vt:lpstr>
      <vt:lpstr>LP formulation : vi with aging(optional)</vt:lpstr>
      <vt:lpstr>User Defined Constraint(UC) : decision variable</vt:lpstr>
      <vt:lpstr>User Defined Constraint(UC) : type1, type2, type3</vt:lpstr>
      <vt:lpstr>UC : all possible constraints with dummies</vt:lpstr>
      <vt:lpstr>PowerPoint 프레젠테이션</vt:lpstr>
      <vt:lpstr>시스템개발 : 상향식 SW 시스템 개발 방향</vt:lpstr>
      <vt:lpstr>System Development : new framework</vt:lpstr>
      <vt:lpstr>System Development : model/data/solution separation</vt:lpstr>
      <vt:lpstr>System Development : 3 BufEEE Systems</vt:lpstr>
      <vt:lpstr>System Development : 3 BufEEE Systems</vt:lpstr>
      <vt:lpstr>PowerPoint 프레젠테이션</vt:lpstr>
      <vt:lpstr>GAMS BufEEE</vt:lpstr>
      <vt:lpstr>LP formulation : (Basic LP vi)</vt:lpstr>
      <vt:lpstr>(Basic LP vi) gams coding</vt:lpstr>
      <vt:lpstr>(Basic LP vi) gams coding</vt:lpstr>
      <vt:lpstr>(Basic LP vi) gams coding</vt:lpstr>
      <vt:lpstr>(Basic LP vi) gams coding</vt:lpstr>
      <vt:lpstr>(Basic LP vi) gams coding</vt:lpstr>
      <vt:lpstr>UC (type1, yearly constraint)의 GAMS 구현</vt:lpstr>
      <vt:lpstr>UC (type1, yearly constraint)의 GAMS 구현</vt:lpstr>
      <vt:lpstr>UC (type2, cumulative constraint)의 GAMS 구현</vt:lpstr>
      <vt:lpstr>UC (type3, time series)의 GAMS 구현</vt:lpstr>
      <vt:lpstr>UC (type3, time series)의 GAMS 구현</vt:lpstr>
      <vt:lpstr>UC (type3, time series)의 GAMS 구현</vt:lpstr>
      <vt:lpstr>UC (type3, time series)의 GAMS 구현</vt:lpstr>
      <vt:lpstr>PowerPoint 프레젠테이션</vt:lpstr>
      <vt:lpstr>Excel BufEEE :입력1</vt:lpstr>
      <vt:lpstr>Excel BufEEE :입력2</vt:lpstr>
      <vt:lpstr>Excel BufEEE UI</vt:lpstr>
      <vt:lpstr>lpsolve setup for EXCEL vba</vt:lpstr>
      <vt:lpstr>제약식의 입력 : type 1(yearly)</vt:lpstr>
      <vt:lpstr>제약식의 입력 : type 3(time series)</vt:lpstr>
      <vt:lpstr>제약식의 입력 : type 3(time series)</vt:lpstr>
      <vt:lpstr>제약식의 입력 : type 3(time series)</vt:lpstr>
      <vt:lpstr>PowerPoint 프레젠테이션</vt:lpstr>
      <vt:lpstr>시스템개발 : Web App 개발 개념도</vt:lpstr>
      <vt:lpstr>시스템개발 : SW System/UI 개발 방법론</vt:lpstr>
      <vt:lpstr>시스템개발 : RES/에너지 폼 UI</vt:lpstr>
      <vt:lpstr>시스템개발 : Dummy variable의 JSON 표현</vt:lpstr>
      <vt:lpstr>시스템개발 :  KaTeX를 통한 LP 수식의 구현</vt:lpstr>
      <vt:lpstr>시스템개발 : d3를 이용한 output viewer구현</vt:lpstr>
      <vt:lpstr>PowerPoint 프레젠테이션</vt:lpstr>
      <vt:lpstr>GAMS-python-Excel 연동</vt:lpstr>
      <vt:lpstr>installs</vt:lpstr>
      <vt:lpstr>excel에서 xlwings run</vt:lpstr>
      <vt:lpstr>xlwings에서 function 및 sub 만들기</vt:lpstr>
      <vt:lpstr>python과 GAMS의 연동</vt:lpstr>
      <vt:lpstr>python에서 sub를 이용하여 실행하는 방법(model/data separation)</vt:lpstr>
      <vt:lpstr>LP formulation : (Basic LP vi)</vt:lpstr>
      <vt:lpstr>python에서 __main__을 이용하여 실행하는 방법(model/data separation)</vt:lpstr>
      <vt:lpstr>xlwings와 worksheet</vt:lpstr>
      <vt:lpstr>xlwings와 GAMS python</vt:lpstr>
      <vt:lpstr>GAMS model/data로 부터 python에서 읽어오기</vt:lpstr>
      <vt:lpstr>GAMS python에서 Excel에 write하기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통신망 설계 및 운용</dc:title>
  <dc:creator>chung Y.J</dc:creator>
  <cp:lastModifiedBy>kim</cp:lastModifiedBy>
  <cp:revision>582</cp:revision>
  <cp:lastPrinted>2017-06-20T02:45:07Z</cp:lastPrinted>
  <dcterms:created xsi:type="dcterms:W3CDTF">1996-03-25T18:49:56Z</dcterms:created>
  <dcterms:modified xsi:type="dcterms:W3CDTF">2017-12-11T02:33:31Z</dcterms:modified>
</cp:coreProperties>
</file>